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3" r:id="rId3"/>
    <p:sldId id="266" r:id="rId4"/>
    <p:sldId id="267" r:id="rId5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20/4/2024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20/4/2024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20/4/2024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20/4/2024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20/4/2024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20/4/2024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20/4/2024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20/4/2024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20/4/2024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20/4/2024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20/4/2024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20/4/2024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17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5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12" Type="http://schemas.openxmlformats.org/officeDocument/2006/relationships/image" Target="../media/image3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5" Type="http://schemas.openxmlformats.org/officeDocument/2006/relationships/image" Target="../media/image3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Relationship Id="rId14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BA9DEBB0-024E-80B2-F01A-17002348B746}"/>
              </a:ext>
            </a:extLst>
          </p:cNvPr>
          <p:cNvSpPr txBox="1"/>
          <p:nvPr/>
        </p:nvSpPr>
        <p:spPr>
          <a:xfrm>
            <a:off x="193705" y="545470"/>
            <a:ext cx="11994014" cy="7775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Colisiones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Una colisión es un choque entre varias partículas. En nuestro caso analizaremos cuando dos partículas chocan entre sí.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85441D0B-8F58-E19C-3616-735A2B29D189}"/>
              </a:ext>
            </a:extLst>
          </p:cNvPr>
          <p:cNvSpPr txBox="1"/>
          <p:nvPr/>
        </p:nvSpPr>
        <p:spPr>
          <a:xfrm>
            <a:off x="193705" y="1338919"/>
            <a:ext cx="6152972" cy="378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Existen varios tipos de choques: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37077034-7351-A815-24A2-94CC67575250}"/>
              </a:ext>
            </a:extLst>
          </p:cNvPr>
          <p:cNvSpPr txBox="1"/>
          <p:nvPr/>
        </p:nvSpPr>
        <p:spPr>
          <a:xfrm>
            <a:off x="299103" y="1717484"/>
            <a:ext cx="11888616" cy="971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a) Choques perfectamente elásticos: ocurre cuando la energía se mantiene constante antes y después de la colisión. Significa que en este tipo de choques, se conserva la energía mecánica (</a:t>
            </a:r>
            <a:r>
              <a:rPr lang="es-SV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Emec</a:t>
            </a: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 y también la cantidad de movimiento (P).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EE957BF5-6D94-DF1A-502A-F94D53DC5E53}"/>
              </a:ext>
            </a:extLst>
          </p:cNvPr>
          <p:cNvSpPr txBox="1"/>
          <p:nvPr/>
        </p:nvSpPr>
        <p:spPr>
          <a:xfrm>
            <a:off x="299102" y="2783408"/>
            <a:ext cx="11656463" cy="674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b) Choques inelásticos: Ocurre cuando se producen pérdidas de energía y las partículas toman rumbos diferentes después del choque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33686F37-F505-D658-70AF-029F43C46DD8}"/>
              </a:ext>
            </a:extLst>
          </p:cNvPr>
          <p:cNvSpPr txBox="1"/>
          <p:nvPr/>
        </p:nvSpPr>
        <p:spPr>
          <a:xfrm>
            <a:off x="299101" y="3552968"/>
            <a:ext cx="11656463" cy="674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c) Choques perfectamente inelásticos: Ocurre cuando la colisión produce pérdidas de energía, pero las partículas se mueven unidas después del impacto.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177B444-E4CD-D088-0578-969BC15F13E1}"/>
              </a:ext>
            </a:extLst>
          </p:cNvPr>
          <p:cNvSpPr txBox="1"/>
          <p:nvPr/>
        </p:nvSpPr>
        <p:spPr>
          <a:xfrm>
            <a:off x="299100" y="4310858"/>
            <a:ext cx="11656463" cy="674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Nosotros estudiaremos los dos casos extremos; las colisiones perfectamente elásticas y las perfectamente inelásticas.</a:t>
            </a:r>
          </a:p>
        </p:txBody>
      </p:sp>
    </p:spTree>
    <p:extLst>
      <p:ext uri="{BB962C8B-B14F-4D97-AF65-F5344CB8AC3E}">
        <p14:creationId xmlns:p14="http://schemas.microsoft.com/office/powerpoint/2010/main" val="3350390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  <p:bldP spid="12" grpId="0"/>
      <p:bldP spid="14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0897F88F-2429-E8AE-42A5-559D1F034841}"/>
              </a:ext>
            </a:extLst>
          </p:cNvPr>
          <p:cNvSpPr txBox="1"/>
          <p:nvPr/>
        </p:nvSpPr>
        <p:spPr>
          <a:xfrm>
            <a:off x="168779" y="626841"/>
            <a:ext cx="6097424" cy="378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Colisiones perfectamente elásticas.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E726006-C913-3AFB-94A1-58164A396094}"/>
              </a:ext>
            </a:extLst>
          </p:cNvPr>
          <p:cNvSpPr txBox="1"/>
          <p:nvPr/>
        </p:nvSpPr>
        <p:spPr>
          <a:xfrm>
            <a:off x="113231" y="1005406"/>
            <a:ext cx="12074488" cy="971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Ejemplo 1. Dos bolas de 0.2 kg y 0.25 kg chocan frontalmente. La primera se dirige hacia la derecha con una rapidez de 4 m/s y la segunda se mueve hacia la izquierda con rapidez de 2 m/s. Si no existen pérdidas de energía en la colisión, calcule la rapidez de cada uno de ellos después del impacto.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0DF50B2-201E-22F7-BCBB-3CBEFEC96A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400" y="1879194"/>
            <a:ext cx="4485640" cy="104457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7A1F2241-8B00-1FE8-EB75-A13C2BBCECA9}"/>
              </a:ext>
            </a:extLst>
          </p:cNvPr>
          <p:cNvSpPr txBox="1"/>
          <p:nvPr/>
        </p:nvSpPr>
        <p:spPr>
          <a:xfrm>
            <a:off x="141005" y="2982104"/>
            <a:ext cx="11874382" cy="674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Llamaremos objeto 1 a la bolita número 8 y objeto 2 a la número 3. También llamaremos momento A al que se muestra en la figura y momento B después del impacto.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B4A6F397-8BD2-67D2-9A20-56F694E0E866}"/>
                  </a:ext>
                </a:extLst>
              </p:cNvPr>
              <p:cNvSpPr txBox="1"/>
              <p:nvPr/>
            </p:nvSpPr>
            <p:spPr>
              <a:xfrm>
                <a:off x="113231" y="3657032"/>
                <a:ext cx="5625268" cy="491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=0.2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𝑘𝑔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;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=4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;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=0.25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𝑘𝑔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;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=−2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𝑠</m:t>
                      </m:r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B4A6F397-8BD2-67D2-9A20-56F694E0E8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231" y="3657032"/>
                <a:ext cx="5625268" cy="4912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uadroTexto 12">
            <a:extLst>
              <a:ext uri="{FF2B5EF4-FFF2-40B4-BE49-F238E27FC236}">
                <a16:creationId xmlns:a16="http://schemas.microsoft.com/office/drawing/2014/main" id="{215A7377-0144-A8A7-8D4C-0C795AF8CFC5}"/>
              </a:ext>
            </a:extLst>
          </p:cNvPr>
          <p:cNvSpPr txBox="1"/>
          <p:nvPr/>
        </p:nvSpPr>
        <p:spPr>
          <a:xfrm>
            <a:off x="168779" y="4142677"/>
            <a:ext cx="6499076" cy="378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estas colisiones se mantiene la cantidad de movimiento (P):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77B13469-41DE-5ECD-1DD8-02CA0154594F}"/>
                  </a:ext>
                </a:extLst>
              </p:cNvPr>
              <p:cNvSpPr txBox="1"/>
              <p:nvPr/>
            </p:nvSpPr>
            <p:spPr>
              <a:xfrm>
                <a:off x="603547" y="4524832"/>
                <a:ext cx="377510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s-SV" dirty="0"/>
              </a:p>
            </p:txBody>
          </p:sp>
        </mc:Choice>
        <mc:Fallback xmlns="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77B13469-41DE-5ECD-1DD8-02CA015459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547" y="4524832"/>
                <a:ext cx="3775104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F7D74D4E-4B87-3312-489D-6AE459926D18}"/>
                  </a:ext>
                </a:extLst>
              </p:cNvPr>
              <p:cNvSpPr txBox="1"/>
              <p:nvPr/>
            </p:nvSpPr>
            <p:spPr>
              <a:xfrm>
                <a:off x="113231" y="4888184"/>
                <a:ext cx="438612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0.2</m:t>
                          </m:r>
                        </m:e>
                      </m:d>
                      <m:d>
                        <m:d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e>
                      </m:d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0.25</m:t>
                          </m:r>
                        </m:e>
                      </m:d>
                      <m:d>
                        <m:d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−2</m:t>
                          </m:r>
                        </m:e>
                      </m:d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=0.2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+0.25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s-SV" dirty="0"/>
              </a:p>
            </p:txBody>
          </p:sp>
        </mc:Choice>
        <mc:Fallback xmlns="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F7D74D4E-4B87-3312-489D-6AE459926D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231" y="4888184"/>
                <a:ext cx="4386129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CuadroTexto 18">
            <a:extLst>
              <a:ext uri="{FF2B5EF4-FFF2-40B4-BE49-F238E27FC236}">
                <a16:creationId xmlns:a16="http://schemas.microsoft.com/office/drawing/2014/main" id="{A3448509-A706-A9B9-9EDA-4501717B4792}"/>
              </a:ext>
            </a:extLst>
          </p:cNvPr>
          <p:cNvSpPr txBox="1"/>
          <p:nvPr/>
        </p:nvSpPr>
        <p:spPr>
          <a:xfrm>
            <a:off x="231805" y="5257516"/>
            <a:ext cx="6499076" cy="674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Vamos a ignorar las unidades que ya las conocemos: la masa en kg y la velocidad en m/s.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032D33D3-9061-6315-4B29-7B9F66FAC867}"/>
                  </a:ext>
                </a:extLst>
              </p:cNvPr>
              <p:cNvSpPr txBox="1"/>
              <p:nvPr/>
            </p:nvSpPr>
            <p:spPr>
              <a:xfrm>
                <a:off x="35607" y="5903934"/>
                <a:ext cx="4715142" cy="491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0.2</m:t>
                          </m:r>
                        </m:e>
                      </m:d>
                      <m:d>
                        <m:d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e>
                      </m:d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0.25</m:t>
                          </m:r>
                        </m:e>
                      </m:d>
                      <m:d>
                        <m:d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−2</m:t>
                          </m:r>
                        </m:e>
                      </m:d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=0.2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+0.25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032D33D3-9061-6315-4B29-7B9F66FAC8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07" y="5903934"/>
                <a:ext cx="4715142" cy="49128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5" name="Imagen 24">
            <a:extLst>
              <a:ext uri="{FF2B5EF4-FFF2-40B4-BE49-F238E27FC236}">
                <a16:creationId xmlns:a16="http://schemas.microsoft.com/office/drawing/2014/main" id="{319BE7DF-B453-6159-ACCA-06B9A85AC0B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093560" y="3628016"/>
            <a:ext cx="2414225" cy="310923"/>
          </a:xfrm>
          <a:prstGeom prst="rect">
            <a:avLst/>
          </a:prstGeom>
        </p:spPr>
      </p:pic>
      <p:pic>
        <p:nvPicPr>
          <p:cNvPr id="27" name="Imagen 26">
            <a:extLst>
              <a:ext uri="{FF2B5EF4-FFF2-40B4-BE49-F238E27FC236}">
                <a16:creationId xmlns:a16="http://schemas.microsoft.com/office/drawing/2014/main" id="{FCA5E18C-7B2B-1B31-E021-E7BE3F7BF92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52318" y="4089566"/>
            <a:ext cx="2267909" cy="213378"/>
          </a:xfrm>
          <a:prstGeom prst="rect">
            <a:avLst/>
          </a:prstGeom>
        </p:spPr>
      </p:pic>
      <p:sp>
        <p:nvSpPr>
          <p:cNvPr id="29" name="CuadroTexto 28">
            <a:extLst>
              <a:ext uri="{FF2B5EF4-FFF2-40B4-BE49-F238E27FC236}">
                <a16:creationId xmlns:a16="http://schemas.microsoft.com/office/drawing/2014/main" id="{508E4CD6-BC14-91DA-4B4D-084A7B89456D}"/>
              </a:ext>
            </a:extLst>
          </p:cNvPr>
          <p:cNvSpPr txBox="1"/>
          <p:nvPr/>
        </p:nvSpPr>
        <p:spPr>
          <a:xfrm>
            <a:off x="9397170" y="4662438"/>
            <a:ext cx="1609813" cy="378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(ecuación 1)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1" name="Imagen 30">
            <a:extLst>
              <a:ext uri="{FF2B5EF4-FFF2-40B4-BE49-F238E27FC236}">
                <a16:creationId xmlns:a16="http://schemas.microsoft.com/office/drawing/2014/main" id="{84DA3847-5C64-9F1D-DB56-7B96FD1AE13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48034" y="4593889"/>
            <a:ext cx="1847248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420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9" grpId="0"/>
      <p:bldP spid="11" grpId="0"/>
      <p:bldP spid="13" grpId="0"/>
      <p:bldP spid="15" grpId="0"/>
      <p:bldP spid="17" grpId="0"/>
      <p:bldP spid="19" grpId="0"/>
      <p:bldP spid="21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06F25888-00EA-B838-8553-38F35E45F7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512" y="618352"/>
            <a:ext cx="5614903" cy="493819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96C17F25-FD90-AB3E-DDA0-0D35E3049D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5437" y="1185117"/>
            <a:ext cx="4462659" cy="487722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3D610DB9-8D8E-264F-DACA-0679300432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512" y="1730522"/>
            <a:ext cx="7785267" cy="493819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64B4CEC3-2F28-9940-98A3-1D820D08AB4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1906" y="2166641"/>
            <a:ext cx="3926164" cy="329213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EA98F06E-1494-E983-DE65-9CF189BFCD1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9512" y="2650651"/>
            <a:ext cx="5145470" cy="384081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959714C5-09BD-1153-5596-C99DDA215BC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41906" y="3074148"/>
            <a:ext cx="2633700" cy="329213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2D679E5D-34F7-EECE-D244-887D6249860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3454640"/>
            <a:ext cx="1499746" cy="49381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77915FC6-0F23-5EDF-18CB-7E39A420FA09}"/>
                  </a:ext>
                </a:extLst>
              </p:cNvPr>
              <p:cNvSpPr txBox="1"/>
              <p:nvPr/>
            </p:nvSpPr>
            <p:spPr>
              <a:xfrm>
                <a:off x="6443529" y="4417332"/>
                <a:ext cx="4096284" cy="491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0=</m:t>
                      </m:r>
                      <m:r>
                        <a:rPr lang="es-SV" sz="1800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0.36</m:t>
                      </m:r>
                      <m:sSup>
                        <m:sSupPr>
                          <m:ctrlP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sz="1800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sz="1800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  <m:r>
                                <a:rPr lang="es-SV" sz="1800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𝐵</m:t>
                              </m:r>
                            </m:sub>
                          </m:sSub>
                        </m:e>
                        <m:sup>
                          <m: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0.48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s-SV" sz="1800" i="1" smtClean="0">
                          <a:solidFill>
                            <a:srgbClr val="FFFF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−3.84</m:t>
                      </m:r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77915FC6-0F23-5EDF-18CB-7E39A420FA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3529" y="4417332"/>
                <a:ext cx="4096284" cy="49128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Imagen 21">
            <a:extLst>
              <a:ext uri="{FF2B5EF4-FFF2-40B4-BE49-F238E27FC236}">
                <a16:creationId xmlns:a16="http://schemas.microsoft.com/office/drawing/2014/main" id="{1DDC0B70-9759-AC0F-C2D8-7ED57BBB358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9512" y="3836119"/>
            <a:ext cx="4651651" cy="493819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0E725B1F-4733-084B-6669-2A36B9FB4A2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40780" y="4300180"/>
            <a:ext cx="2633700" cy="329213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FA091785-0F97-613C-DD1C-1C2AAAC4BFC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50324" y="4705127"/>
            <a:ext cx="3651821" cy="646232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:a16="http://schemas.microsoft.com/office/drawing/2014/main" id="{159CB0E8-3813-26E9-43E8-38CDCCB896D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50324" y="5563327"/>
            <a:ext cx="5590517" cy="603556"/>
          </a:xfrm>
          <a:prstGeom prst="rect">
            <a:avLst/>
          </a:prstGeom>
        </p:spPr>
      </p:pic>
      <p:pic>
        <p:nvPicPr>
          <p:cNvPr id="30" name="Imagen 29">
            <a:extLst>
              <a:ext uri="{FF2B5EF4-FFF2-40B4-BE49-F238E27FC236}">
                <a16:creationId xmlns:a16="http://schemas.microsoft.com/office/drawing/2014/main" id="{588FE440-669C-BED2-6A19-CE8343F8DB2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799845" y="2615214"/>
            <a:ext cx="4950381" cy="603556"/>
          </a:xfrm>
          <a:prstGeom prst="rect">
            <a:avLst/>
          </a:prstGeom>
        </p:spPr>
      </p:pic>
      <p:pic>
        <p:nvPicPr>
          <p:cNvPr id="32" name="Imagen 31">
            <a:extLst>
              <a:ext uri="{FF2B5EF4-FFF2-40B4-BE49-F238E27FC236}">
                <a16:creationId xmlns:a16="http://schemas.microsoft.com/office/drawing/2014/main" id="{685059E9-E146-6EB3-BD9D-2DA7E5EE2D4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721961" y="3562578"/>
            <a:ext cx="4371211" cy="32921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4" name="CuadroTexto 33">
                <a:extLst>
                  <a:ext uri="{FF2B5EF4-FFF2-40B4-BE49-F238E27FC236}">
                    <a16:creationId xmlns:a16="http://schemas.microsoft.com/office/drawing/2014/main" id="{78CF1EF6-796D-CEC1-D02B-7A6B7EA10007}"/>
                  </a:ext>
                </a:extLst>
              </p:cNvPr>
              <p:cNvSpPr txBox="1"/>
              <p:nvPr/>
            </p:nvSpPr>
            <p:spPr>
              <a:xfrm>
                <a:off x="6651764" y="3989955"/>
                <a:ext cx="5246541" cy="491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0=</m:t>
                      </m:r>
                      <m:r>
                        <a:rPr lang="es-SV" sz="1800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0.2</m:t>
                      </m:r>
                      <m:sSup>
                        <m:sSupPr>
                          <m:ctrlP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sz="1800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sz="1800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  <m:r>
                                <a:rPr lang="es-SV" sz="1800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𝐵</m:t>
                              </m:r>
                            </m:sub>
                          </m:sSub>
                        </m:e>
                        <m:sup>
                          <m: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sz="1800" i="1" smtClean="0">
                          <a:solidFill>
                            <a:srgbClr val="FFFF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+0.36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0.48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s-SV" sz="1800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0.16</m:t>
                      </m:r>
                      <m:sSup>
                        <m:sSupPr>
                          <m:ctrlP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sz="1800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sz="1800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  <m:r>
                                <a:rPr lang="es-SV" sz="1800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𝐵</m:t>
                              </m:r>
                            </m:sub>
                          </m:sSub>
                        </m:e>
                        <m:sup>
                          <m: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sz="1800" i="1" smtClean="0">
                          <a:solidFill>
                            <a:srgbClr val="FFFF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−4.2</m:t>
                      </m:r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4" name="CuadroTexto 33">
                <a:extLst>
                  <a:ext uri="{FF2B5EF4-FFF2-40B4-BE49-F238E27FC236}">
                    <a16:creationId xmlns:a16="http://schemas.microsoft.com/office/drawing/2014/main" id="{78CF1EF6-796D-CEC1-D02B-7A6B7EA100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1764" y="3989955"/>
                <a:ext cx="5246541" cy="491288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59846277-3C38-3065-B77F-33B37FDD37CA}"/>
                  </a:ext>
                </a:extLst>
              </p:cNvPr>
              <p:cNvSpPr txBox="1"/>
              <p:nvPr/>
            </p:nvSpPr>
            <p:spPr>
              <a:xfrm>
                <a:off x="6834187" y="4984384"/>
                <a:ext cx="4146757" cy="12281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Resolviendo por la fórmula cuadrática:</a:t>
                </a:r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−4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59846277-3C38-3065-B77F-33B37FDD37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4187" y="4984384"/>
                <a:ext cx="4146757" cy="1228157"/>
              </a:xfrm>
              <a:prstGeom prst="rect">
                <a:avLst/>
              </a:prstGeom>
              <a:blipFill>
                <a:blip r:embed="rId17"/>
                <a:stretch>
                  <a:fillRect l="-1176" t="-1990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4703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4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27774"/>
            <a:ext cx="12187719" cy="6858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43D44AA0-03F4-F457-23CF-7C88AF0AC7D2}"/>
                  </a:ext>
                </a:extLst>
              </p:cNvPr>
              <p:cNvSpPr txBox="1"/>
              <p:nvPr/>
            </p:nvSpPr>
            <p:spPr>
              <a:xfrm>
                <a:off x="-410198" y="537541"/>
                <a:ext cx="4096284" cy="491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0=</m:t>
                      </m:r>
                      <m:r>
                        <a:rPr lang="es-SV" sz="1800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0.36</m:t>
                      </m:r>
                      <m:sSup>
                        <m:sSupPr>
                          <m:ctrlP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sz="1800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sz="1800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  <m:r>
                                <a:rPr lang="es-SV" sz="1800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𝐵</m:t>
                              </m:r>
                            </m:sub>
                          </m:sSub>
                        </m:e>
                        <m:sup>
                          <m:r>
                            <a:rPr lang="es-SV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0.48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s-SV" sz="1800" i="1" smtClean="0">
                          <a:solidFill>
                            <a:srgbClr val="FFFF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−3.84</m:t>
                      </m:r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43D44AA0-03F4-F457-23CF-7C88AF0AC7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10198" y="537541"/>
                <a:ext cx="4096284" cy="4912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D53E02F7-540C-5A71-3796-B1ABE580A0A8}"/>
                  </a:ext>
                </a:extLst>
              </p:cNvPr>
              <p:cNvSpPr txBox="1"/>
              <p:nvPr/>
            </p:nvSpPr>
            <p:spPr>
              <a:xfrm>
                <a:off x="119641" y="1028829"/>
                <a:ext cx="2625696" cy="6851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−4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s-SV" dirty="0"/>
              </a:p>
            </p:txBody>
          </p:sp>
        </mc:Choice>
        <mc:Fallback xmlns="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D53E02F7-540C-5A71-3796-B1ABE580A0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641" y="1028829"/>
                <a:ext cx="2625696" cy="6851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Imagen 8">
            <a:extLst>
              <a:ext uri="{FF2B5EF4-FFF2-40B4-BE49-F238E27FC236}">
                <a16:creationId xmlns:a16="http://schemas.microsoft.com/office/drawing/2014/main" id="{E5FE5765-E05D-4F6A-942B-9F8F9BA300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7992" y="1903463"/>
            <a:ext cx="4645555" cy="60355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944C6050-413A-2448-DCAA-0BBDD62C802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7992" y="2664045"/>
            <a:ext cx="1914310" cy="536494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974BADA2-4505-8378-F649-2515057B739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7992" y="3456774"/>
            <a:ext cx="1639966" cy="493819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DF15A122-A742-BD44-A8AE-3B179F4A676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77992" y="4179287"/>
            <a:ext cx="1176630" cy="213378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7D23982F-097B-5ED1-7AA4-CDF810B350A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74351" y="4535450"/>
            <a:ext cx="1383912" cy="493819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383B23D7-C28F-C73E-CB49-71878BDE11C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77992" y="5157387"/>
            <a:ext cx="1639966" cy="493819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DB74E6A3-DBDD-9777-9142-C5EDC8C5A72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02750" y="5979024"/>
            <a:ext cx="1652159" cy="213378"/>
          </a:xfrm>
          <a:prstGeom prst="rect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25E70D3B-9DA0-EDA8-791E-B513B1639E0C}"/>
              </a:ext>
            </a:extLst>
          </p:cNvPr>
          <p:cNvSpPr txBox="1"/>
          <p:nvPr/>
        </p:nvSpPr>
        <p:spPr>
          <a:xfrm>
            <a:off x="5705614" y="1903463"/>
            <a:ext cx="5704318" cy="971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 lo tanto, la primera posibilidad es que la bola negra se mueva a 4m/s hacia la derecha y la bola roja a 2 m/s hacia la izquierda (que eran las condiciones iniciales). 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A7964B11-BB47-ADB5-90FD-F37447071B48}"/>
              </a:ext>
            </a:extLst>
          </p:cNvPr>
          <p:cNvSpPr txBox="1"/>
          <p:nvPr/>
        </p:nvSpPr>
        <p:spPr>
          <a:xfrm>
            <a:off x="5815413" y="650264"/>
            <a:ext cx="1529697" cy="378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 tomamos 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7" name="Imagen 26">
            <a:extLst>
              <a:ext uri="{FF2B5EF4-FFF2-40B4-BE49-F238E27FC236}">
                <a16:creationId xmlns:a16="http://schemas.microsoft.com/office/drawing/2014/main" id="{4831119F-A230-79CA-8250-6CB06422104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09338" y="1028829"/>
            <a:ext cx="1176630" cy="213378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id="{03930455-8017-7EDE-72F4-C6C63DE7C89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669319" y="888608"/>
            <a:ext cx="3328704" cy="493819"/>
          </a:xfrm>
          <a:prstGeom prst="rect">
            <a:avLst/>
          </a:prstGeom>
        </p:spPr>
      </p:pic>
      <p:pic>
        <p:nvPicPr>
          <p:cNvPr id="31" name="Imagen 30">
            <a:extLst>
              <a:ext uri="{FF2B5EF4-FFF2-40B4-BE49-F238E27FC236}">
                <a16:creationId xmlns:a16="http://schemas.microsoft.com/office/drawing/2014/main" id="{5D8E860F-98CB-3C75-7986-3CCDE99BFA5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909338" y="1375803"/>
            <a:ext cx="4359018" cy="49991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3" name="CuadroTexto 32">
                <a:extLst>
                  <a:ext uri="{FF2B5EF4-FFF2-40B4-BE49-F238E27FC236}">
                    <a16:creationId xmlns:a16="http://schemas.microsoft.com/office/drawing/2014/main" id="{3737A246-DB77-39F3-0FC8-E5EF89EE7EBD}"/>
                  </a:ext>
                </a:extLst>
              </p:cNvPr>
              <p:cNvSpPr txBox="1"/>
              <p:nvPr/>
            </p:nvSpPr>
            <p:spPr>
              <a:xfrm>
                <a:off x="5631647" y="3610721"/>
                <a:ext cx="5366376" cy="7595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0.3−0.2</m:t>
                          </m:r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𝐵</m:t>
                              </m:r>
                            </m:sub>
                          </m:sSub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0.25</m:t>
                          </m:r>
                        </m:den>
                      </m:f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0.3−0.2(−2.67)</m:t>
                          </m:r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0.25</m:t>
                          </m:r>
                        </m:den>
                      </m:f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=3.33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𝑠</m:t>
                      </m:r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3" name="CuadroTexto 32">
                <a:extLst>
                  <a:ext uri="{FF2B5EF4-FFF2-40B4-BE49-F238E27FC236}">
                    <a16:creationId xmlns:a16="http://schemas.microsoft.com/office/drawing/2014/main" id="{3737A246-DB77-39F3-0FC8-E5EF89EE7E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1647" y="3610721"/>
                <a:ext cx="5366376" cy="75950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5" name="Imagen 34">
            <a:extLst>
              <a:ext uri="{FF2B5EF4-FFF2-40B4-BE49-F238E27FC236}">
                <a16:creationId xmlns:a16="http://schemas.microsoft.com/office/drawing/2014/main" id="{5522B856-E646-C84C-192B-9D64FAF815AE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667158" y="2849042"/>
            <a:ext cx="1457070" cy="493819"/>
          </a:xfrm>
          <a:prstGeom prst="rect">
            <a:avLst/>
          </a:prstGeom>
        </p:spPr>
      </p:pic>
      <p:pic>
        <p:nvPicPr>
          <p:cNvPr id="37" name="Imagen 36">
            <a:extLst>
              <a:ext uri="{FF2B5EF4-FFF2-40B4-BE49-F238E27FC236}">
                <a16:creationId xmlns:a16="http://schemas.microsoft.com/office/drawing/2014/main" id="{F347DDCF-1991-28B5-3E13-3F66CF1DD68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815413" y="3297692"/>
            <a:ext cx="1652159" cy="213378"/>
          </a:xfrm>
          <a:prstGeom prst="rect">
            <a:avLst/>
          </a:prstGeom>
        </p:spPr>
      </p:pic>
      <p:pic>
        <p:nvPicPr>
          <p:cNvPr id="39" name="Imagen 38">
            <a:extLst>
              <a:ext uri="{FF2B5EF4-FFF2-40B4-BE49-F238E27FC236}">
                <a16:creationId xmlns:a16="http://schemas.microsoft.com/office/drawing/2014/main" id="{1956E480-B654-A483-D5E9-E694AC7909F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796528" y="3157471"/>
            <a:ext cx="3328704" cy="493819"/>
          </a:xfrm>
          <a:prstGeom prst="rect">
            <a:avLst/>
          </a:prstGeom>
        </p:spPr>
      </p:pic>
      <p:sp>
        <p:nvSpPr>
          <p:cNvPr id="41" name="CuadroTexto 40">
            <a:extLst>
              <a:ext uri="{FF2B5EF4-FFF2-40B4-BE49-F238E27FC236}">
                <a16:creationId xmlns:a16="http://schemas.microsoft.com/office/drawing/2014/main" id="{83739D67-4E5B-1ECB-F157-BB6CE3B72F0C}"/>
              </a:ext>
            </a:extLst>
          </p:cNvPr>
          <p:cNvSpPr txBox="1"/>
          <p:nvPr/>
        </p:nvSpPr>
        <p:spPr>
          <a:xfrm>
            <a:off x="5631646" y="4302300"/>
            <a:ext cx="6282361" cy="2555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SV" sz="1800" b="1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 lo tanto, la segunda posibilidad es que la bola negra después del impacto se mueva con una rapidez de 2.67 m/s hacia la izquierda y la bola roja con una rapidez de 3.33 m/s hacia la derecha.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SV" sz="1800" b="1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Naturalmente que la respuesta nuestra es la opción 2, porque claramente se puede observar que la primera posibilidad me está dando los resultados antes del choque.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316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23" grpId="0"/>
      <p:bldP spid="25" grpId="0"/>
      <p:bldP spid="33" grpId="0"/>
      <p:bldP spid="41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493</Words>
  <Application>Microsoft Office PowerPoint</Application>
  <PresentationFormat>Panorámica</PresentationFormat>
  <Paragraphs>28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Aptos</vt:lpstr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18</cp:revision>
  <dcterms:created xsi:type="dcterms:W3CDTF">2023-10-27T00:51:22Z</dcterms:created>
  <dcterms:modified xsi:type="dcterms:W3CDTF">2024-04-20T18:18:08Z</dcterms:modified>
</cp:coreProperties>
</file>