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4" r:id="rId2"/>
    <p:sldId id="265" r:id="rId3"/>
    <p:sldId id="266" r:id="rId4"/>
    <p:sldId id="267" r:id="rId5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F5970-A0EA-4703-95AD-7B82F641D41E}" type="datetimeFigureOut">
              <a:rPr lang="es-SV" smtClean="0"/>
              <a:t>7/11/2024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2225C6-CC69-47F8-BB7E-2F945F9669B3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5447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2225C6-CC69-47F8-BB7E-2F945F9669B3}" type="slidenum">
              <a:rPr lang="es-SV" smtClean="0"/>
              <a:t>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55496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8C312C-8A19-D216-FFB4-0896E5B1DD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D202DB-0811-53F9-A469-D21EE9B8D8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EACF05-A826-4315-D731-72FD07CDC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73E6-E31E-42C1-9F6F-B1AE5101C3EE}" type="datetimeFigureOut">
              <a:rPr lang="es-SV" smtClean="0"/>
              <a:t>7/11/2024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BA1FFE-AB5A-7F86-6F0C-CC3DD9A6A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27764C-C452-4243-6DD3-2F7378053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C684-FDAF-4FD5-A767-2784ED580C6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82205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C875EC-56CE-E2A5-0E58-9FCBAC66D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53D1427-CC93-7B90-915E-2AB0D71D27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6DD383-28E2-A0F9-DD63-5AF34DA91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73E6-E31E-42C1-9F6F-B1AE5101C3EE}" type="datetimeFigureOut">
              <a:rPr lang="es-SV" smtClean="0"/>
              <a:t>7/11/2024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0955C2-9D0C-11D3-E797-2EDEA2117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D0999B-65C7-C92B-41FC-C4E30951E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C684-FDAF-4FD5-A767-2784ED580C6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18966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3919F81-1A1A-08F8-DE47-94333B2E9B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3740692-0C58-5242-AE45-A3178E9373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15D203-07D3-8F94-E6C4-443A6CB37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73E6-E31E-42C1-9F6F-B1AE5101C3EE}" type="datetimeFigureOut">
              <a:rPr lang="es-SV" smtClean="0"/>
              <a:t>7/11/2024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0BEC32-DB4A-EB42-E19B-DDDAC74DE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B4F1BF-A558-5C40-895E-B59CE84AB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C684-FDAF-4FD5-A767-2784ED580C6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08426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F8A986-592D-0614-6E1D-39DDE3E3A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CD2CD2-181B-F1CC-8D2E-C04B187E9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36788E-2347-2705-96FA-DDE334B94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73E6-E31E-42C1-9F6F-B1AE5101C3EE}" type="datetimeFigureOut">
              <a:rPr lang="es-SV" smtClean="0"/>
              <a:t>7/11/2024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F5F984-0137-1FF6-ACB8-7AAEFC84C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FD188B-6741-697C-8FB8-99E8F463A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C684-FDAF-4FD5-A767-2784ED580C6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6587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5DCB03-FC5C-FA3D-1E0F-07BCD1F19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4B3FFB0-E090-203F-14A6-F763998DD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1BC678-54B7-684A-A65D-8E8C6AA6B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73E6-E31E-42C1-9F6F-B1AE5101C3EE}" type="datetimeFigureOut">
              <a:rPr lang="es-SV" smtClean="0"/>
              <a:t>7/11/2024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6AE230-50EF-0D80-A6B8-DC69219CE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EFBC16-B33C-6B76-48B1-2F3C63F70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C684-FDAF-4FD5-A767-2784ED580C6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10534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E5AA83-13FA-24A7-B44E-C27847F67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DF0BFA-868B-39BA-B80B-81AE8D5B2C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67D885F-BFAA-09B6-6A8C-18F422351A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850DC0-321C-B43C-7E99-292306785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73E6-E31E-42C1-9F6F-B1AE5101C3EE}" type="datetimeFigureOut">
              <a:rPr lang="es-SV" smtClean="0"/>
              <a:t>7/11/2024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B7DAE3F-5B89-18EB-2A91-E09EB8589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7A9A75-7356-EA36-09F0-6D4F8795D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C684-FDAF-4FD5-A767-2784ED580C6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51809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9C95DB-F19A-0221-6417-F1AE993B4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4B82EB6-607F-34F0-D7B8-6B9A88AB8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5AFE405-B46B-7708-42ED-24A1CA1EE7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3D319D1-A561-3BFB-EE93-CD2E40C452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784441D-F784-6DF9-DF49-FF4F24023C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9C3D0FC-F304-D1C0-1EE8-42A25E088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73E6-E31E-42C1-9F6F-B1AE5101C3EE}" type="datetimeFigureOut">
              <a:rPr lang="es-SV" smtClean="0"/>
              <a:t>7/11/2024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69048A6-BD83-EE17-C867-DCC7168F6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77B3ED1-0B58-9636-7A7A-E8FB542CE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C684-FDAF-4FD5-A767-2784ED580C6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2996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FE26E9-0EF2-2EB6-21D3-ED611C260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A182A5-179B-6618-6B0F-88F07D077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73E6-E31E-42C1-9F6F-B1AE5101C3EE}" type="datetimeFigureOut">
              <a:rPr lang="es-SV" smtClean="0"/>
              <a:t>7/11/2024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794D2EF-C865-8A7B-14B5-D65740C6A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CFA0DC1-C502-1E5A-5C47-8BC428258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C684-FDAF-4FD5-A767-2784ED580C6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46584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3C27AD6-0645-E424-693A-BFD2E9488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73E6-E31E-42C1-9F6F-B1AE5101C3EE}" type="datetimeFigureOut">
              <a:rPr lang="es-SV" smtClean="0"/>
              <a:t>7/11/2024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B299B5E-82AB-0C16-A374-016094F5E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3289E8A-9F4E-8B0B-2267-F0E657A8B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C684-FDAF-4FD5-A767-2784ED580C6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0500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F27D4-D02E-66C3-1CF7-4CD6F5B53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D66F17-37B4-81D8-1C6C-4AD9CAB2C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A7AE2F5-4118-E398-2ED0-09E9D9C4C1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14A168-44D9-E916-6E96-2B04A9EFE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73E6-E31E-42C1-9F6F-B1AE5101C3EE}" type="datetimeFigureOut">
              <a:rPr lang="es-SV" smtClean="0"/>
              <a:t>7/11/2024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862993-8F5B-95CE-8700-85C1A935E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ED62488-0664-B61C-CA5D-A99615B2B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C684-FDAF-4FD5-A767-2784ED580C6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55087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E2AE1C-25EC-B8FB-E8D2-AA4689AEE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2AC045D-9FC4-1DAC-B9D0-CF04391E8A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77192AA-DF43-A39A-521D-883D5BB64C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C80CF32-97B6-6EDD-9361-902D1DC65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73E6-E31E-42C1-9F6F-B1AE5101C3EE}" type="datetimeFigureOut">
              <a:rPr lang="es-SV" smtClean="0"/>
              <a:t>7/11/2024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3202C54-EF6C-699A-C60B-9BCE3CC5F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40FB24-F25F-9ED1-0FB4-A4B97B3A0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C684-FDAF-4FD5-A767-2784ED580C6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38094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9442760-CF3C-196B-03E4-AB609AEC8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64A950-D4F5-ADF8-A7EE-7EA7A62992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D1E63F-9334-0170-C399-472BEF4A27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9D73E6-E31E-42C1-9F6F-B1AE5101C3EE}" type="datetimeFigureOut">
              <a:rPr lang="es-SV" smtClean="0"/>
              <a:t>7/11/2024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8A6D9D-66DC-F3AA-1F37-3A803F4AC4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E8C7FB-CFB5-6306-D611-D0FBB4F883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ABC684-FDAF-4FD5-A767-2784ED580C6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22960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EDE04C-B83F-65D1-1A70-8CF4F46884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F0FA0153-9E5C-5B70-5C69-5D33838F7C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8C731A5-9981-4258-903F-239A1F43175D}"/>
              </a:ext>
            </a:extLst>
          </p:cNvPr>
          <p:cNvSpPr txBox="1"/>
          <p:nvPr/>
        </p:nvSpPr>
        <p:spPr>
          <a:xfrm>
            <a:off x="188976" y="1715930"/>
            <a:ext cx="11637264" cy="971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Sin embargo, podría ocurrir que una fuerza externa actúe sobre el sistema, provocando que su cantidad de movimiento aumente o disminuya; si la cantidad de movimiento aumentara, sería porque hay una fuerza impulsiva que lo está provocando. Justamente llamaremos a esa fuerza: “Impulso” y se denotará por I.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81F0D29-4978-3C69-B035-58702B30D13A}"/>
              </a:ext>
            </a:extLst>
          </p:cNvPr>
          <p:cNvSpPr txBox="1"/>
          <p:nvPr/>
        </p:nvSpPr>
        <p:spPr>
          <a:xfrm>
            <a:off x="188976" y="627582"/>
            <a:ext cx="6181344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SV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Impulso y </a:t>
            </a:r>
            <a:r>
              <a:rPr lang="es-SV" sz="18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Momentum</a:t>
            </a:r>
            <a:r>
              <a:rPr lang="es-SV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Lineal (I)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C43A632-F94D-B6C5-0E56-07389B89337E}"/>
              </a:ext>
            </a:extLst>
          </p:cNvPr>
          <p:cNvSpPr txBox="1"/>
          <p:nvPr/>
        </p:nvSpPr>
        <p:spPr>
          <a:xfrm>
            <a:off x="188976" y="1006147"/>
            <a:ext cx="11637264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 la lexia anterior, hemos conocido el concepto de Momento Lineal o Cantidad de Movimiento (P). Aseguramos que en ausencia de fuerzas externas la cantidad de movimiento permanece constante a lo largo de una trayectoria.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B0D9B921-7076-1822-453A-C3215808BC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775" y="2927632"/>
            <a:ext cx="1676545" cy="207282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2B48DFE4-814C-A3A7-78C9-B50455E967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8976" y="3255556"/>
            <a:ext cx="4944285" cy="493819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4F5C05AF-EC71-0CCF-CEE7-E58BEAA22D3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3981" y="3787714"/>
            <a:ext cx="762066" cy="164606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6A610E3E-062B-109A-58CA-082597CBF4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3981" y="4145033"/>
            <a:ext cx="938865" cy="499915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72E40615-1D05-96A7-34C1-0081FF93A1A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9103" y="4667091"/>
            <a:ext cx="8132769" cy="493819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8ED977D5-CD54-50F2-DB79-337B0072109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3981" y="5069270"/>
            <a:ext cx="944962" cy="493819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2F23C331-B2F0-1DD4-6A37-A8A020A26BC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83981" y="5851853"/>
            <a:ext cx="1140051" cy="164606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AEDC5063-EBB9-6EC4-CA9B-4F902C70DC3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439600" y="3177174"/>
            <a:ext cx="1286367" cy="493819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BE4BCE9B-E737-9E55-2AE2-C77A498EE71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607254" y="3697088"/>
            <a:ext cx="951058" cy="164606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8602B640-381F-DAA3-8FE3-888DCC14EBC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595061" y="4046012"/>
            <a:ext cx="963251" cy="164606"/>
          </a:xfrm>
          <a:prstGeom prst="rect">
            <a:avLst/>
          </a:prstGeom>
        </p:spPr>
      </p:pic>
      <p:pic>
        <p:nvPicPr>
          <p:cNvPr id="34" name="Imagen 33">
            <a:extLst>
              <a:ext uri="{FF2B5EF4-FFF2-40B4-BE49-F238E27FC236}">
                <a16:creationId xmlns:a16="http://schemas.microsoft.com/office/drawing/2014/main" id="{62F308A4-1F2E-3C08-68AD-7FA9B81E4FB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427408" y="4375603"/>
            <a:ext cx="2237426" cy="493819"/>
          </a:xfrm>
          <a:prstGeom prst="rect">
            <a:avLst/>
          </a:prstGeom>
        </p:spPr>
      </p:pic>
      <p:pic>
        <p:nvPicPr>
          <p:cNvPr id="36" name="Imagen 35">
            <a:extLst>
              <a:ext uri="{FF2B5EF4-FFF2-40B4-BE49-F238E27FC236}">
                <a16:creationId xmlns:a16="http://schemas.microsoft.com/office/drawing/2014/main" id="{B94B13B3-3B4A-6866-A638-33377220BFA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595061" y="4880124"/>
            <a:ext cx="774259" cy="164606"/>
          </a:xfrm>
          <a:prstGeom prst="rect">
            <a:avLst/>
          </a:prstGeom>
        </p:spPr>
      </p:pic>
      <p:sp>
        <p:nvSpPr>
          <p:cNvPr id="38" name="CuadroTexto 37">
            <a:extLst>
              <a:ext uri="{FF2B5EF4-FFF2-40B4-BE49-F238E27FC236}">
                <a16:creationId xmlns:a16="http://schemas.microsoft.com/office/drawing/2014/main" id="{6B72228B-75C3-8BB8-C3B9-263A243025C2}"/>
              </a:ext>
            </a:extLst>
          </p:cNvPr>
          <p:cNvSpPr txBox="1"/>
          <p:nvPr/>
        </p:nvSpPr>
        <p:spPr>
          <a:xfrm>
            <a:off x="383981" y="6099765"/>
            <a:ext cx="6181344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Pero </a:t>
            </a:r>
            <a:r>
              <a:rPr lang="es-SV" sz="18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s-SV" sz="18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s-SV" sz="18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 la variación en la cantidad de movimiento de un sistema cerrado (masa constante)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130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FEA83F-E1AE-0731-D6BC-AE2585675B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5E8E9D11-FE20-0898-A523-0BA2D9A237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C86EE677-27D6-4092-1C4E-401BB0553B94}"/>
                  </a:ext>
                </a:extLst>
              </p:cNvPr>
              <p:cNvSpPr txBox="1"/>
              <p:nvPr/>
            </p:nvSpPr>
            <p:spPr>
              <a:xfrm>
                <a:off x="201168" y="2911498"/>
                <a:ext cx="1420368" cy="11487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Entonces: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𝑭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𝑰</m:t>
                          </m:r>
                        </m:num>
                        <m:den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∆</m:t>
                          </m:r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den>
                      </m:f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C86EE677-27D6-4092-1C4E-401BB0553B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168" y="2911498"/>
                <a:ext cx="1420368" cy="1148712"/>
              </a:xfrm>
              <a:prstGeom prst="rect">
                <a:avLst/>
              </a:prstGeom>
              <a:blipFill>
                <a:blip r:embed="rId3"/>
                <a:stretch>
                  <a:fillRect l="-3433" t="-2128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n 4">
            <a:extLst>
              <a:ext uri="{FF2B5EF4-FFF2-40B4-BE49-F238E27FC236}">
                <a16:creationId xmlns:a16="http://schemas.microsoft.com/office/drawing/2014/main" id="{1197392C-F591-FC15-163C-CAFDA4C2B7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350" y="609578"/>
            <a:ext cx="9821507" cy="49381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F34F177D-4D84-8863-C80B-BF5A6A9032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350" y="1103397"/>
            <a:ext cx="4608975" cy="49381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CC831CF1-2EED-C3AC-7B5D-6422A6042D72}"/>
                  </a:ext>
                </a:extLst>
              </p:cNvPr>
              <p:cNvSpPr txBox="1"/>
              <p:nvPr/>
            </p:nvSpPr>
            <p:spPr>
              <a:xfrm>
                <a:off x="201168" y="1566019"/>
                <a:ext cx="2846832" cy="5250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s-SV" sz="1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𝑰</m:t>
                    </m:r>
                    <m:r>
                      <a:rPr lang="es-SV" sz="1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limLoc m:val="subSup"/>
                        <m:ctrlP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s-SV" sz="1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SV" sz="1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s-SV" sz="1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es-SV" sz="1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SV" sz="1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s-SV" sz="1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sup>
                      <m:e>
                        <m: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𝑭𝒅𝒕</m:t>
                        </m:r>
                      </m:e>
                    </m:nary>
                  </m:oMath>
                </a14:m>
                <a:r>
                  <a:rPr lang="es-SV" sz="1800" b="1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ó    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𝑰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=∆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𝑷</m:t>
                    </m:r>
                  </m:oMath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CC831CF1-2EED-C3AC-7B5D-6422A6042D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168" y="1566019"/>
                <a:ext cx="2846832" cy="525016"/>
              </a:xfrm>
              <a:prstGeom prst="rect">
                <a:avLst/>
              </a:prstGeom>
              <a:blipFill>
                <a:blip r:embed="rId6"/>
                <a:stretch>
                  <a:fillRect l="-428" t="-89535" b="-145349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73D0BB7E-84AC-7E75-3DE0-EA4602F05C96}"/>
                  </a:ext>
                </a:extLst>
              </p:cNvPr>
              <p:cNvSpPr txBox="1"/>
              <p:nvPr/>
            </p:nvSpPr>
            <p:spPr>
              <a:xfrm>
                <a:off x="201168" y="2151513"/>
                <a:ext cx="1420368" cy="8902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También:</a:t>
                </a:r>
                <a:endParaRPr lang="es-SV" dirty="0"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𝐼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𝐹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73D0BB7E-84AC-7E75-3DE0-EA4602F05C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168" y="2151513"/>
                <a:ext cx="1420368" cy="890244"/>
              </a:xfrm>
              <a:prstGeom prst="rect">
                <a:avLst/>
              </a:prstGeom>
              <a:blipFill>
                <a:blip r:embed="rId7"/>
                <a:stretch>
                  <a:fillRect l="-3433" t="-274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uadroTexto 15">
            <a:extLst>
              <a:ext uri="{FF2B5EF4-FFF2-40B4-BE49-F238E27FC236}">
                <a16:creationId xmlns:a16="http://schemas.microsoft.com/office/drawing/2014/main" id="{2029785C-1522-48E4-8147-9BE6E4C50AA2}"/>
              </a:ext>
            </a:extLst>
          </p:cNvPr>
          <p:cNvSpPr txBox="1"/>
          <p:nvPr/>
        </p:nvSpPr>
        <p:spPr>
          <a:xfrm>
            <a:off x="201167" y="3895087"/>
            <a:ext cx="11986551" cy="2270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Ejemplos 1. Un bloque de 2 kg se mueve en una superficie horizontal con una rapidez de 1.5 m/s. El bloque pasa por un mecanismo que, mediante un motor y una cadena, le transmite una fuerza neta de 20N, durante 0.2 segundos. Calcule: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a) El impulso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b) La variación en el </a:t>
            </a:r>
            <a:r>
              <a:rPr lang="es-SV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Momentum</a:t>
            </a: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lineal o cantidad de movimiento.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c) la velocidad después de la fuerza impulsora.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Solución</a:t>
            </a:r>
            <a:r>
              <a:rPr lang="es-SV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63300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4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14BD6A-E43C-23A4-E768-96DF3394BD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E95FBD51-5566-A8F9-3C5F-0DBD552544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E2A788BA-A19F-58B6-B63F-2DC02064A3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298" y="658346"/>
            <a:ext cx="3633531" cy="49381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43239B84-0ABF-A964-52B1-FE1DCBAA10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298" y="1078024"/>
            <a:ext cx="2024047" cy="493819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35B919F2-842E-290F-8BE7-BA59BD4531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9298" y="1497702"/>
            <a:ext cx="1579001" cy="493819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41CCEE79-C0D4-F50A-794F-F7D2D2DF914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9329" y="2032232"/>
            <a:ext cx="1633870" cy="3048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C4F179D6-DE57-0F38-FE92-ADB02EBFD0C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2193" y="2492621"/>
            <a:ext cx="1633870" cy="304826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BB9E1AFF-4019-EE1D-3BC3-A19CC66A015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3097" y="2970215"/>
            <a:ext cx="1292464" cy="493819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AD1FEADA-676C-E806-3C13-64FD3839626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69133" y="4298177"/>
            <a:ext cx="1511939" cy="37798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11B4C602-BE95-DEA7-6CB6-DF53AB4E87EC}"/>
                  </a:ext>
                </a:extLst>
              </p:cNvPr>
              <p:cNvSpPr txBox="1"/>
              <p:nvPr/>
            </p:nvSpPr>
            <p:spPr>
              <a:xfrm>
                <a:off x="804672" y="3532962"/>
                <a:ext cx="3352800" cy="6784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e>
                          </m:d>
                          <m:d>
                            <m:dPr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1.5</m:t>
                              </m:r>
                              <m:f>
                                <m:fPr>
                                  <m:type m:val="lin"/>
                                  <m:ctrlPr>
                                    <a:rPr lang="es-SV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SV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num>
                                <m:den>
                                  <m:r>
                                    <a:rPr lang="es-SV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11B4C602-BE95-DEA7-6CB6-DF53AB4E87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672" y="3532962"/>
                <a:ext cx="3352800" cy="67845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4857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DC81E3-7D54-96BB-692A-0F53645A1A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AA476EE1-D22A-1561-75FC-A15B532B26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9BB636B1-E284-747D-16B7-7D233B161C59}"/>
              </a:ext>
            </a:extLst>
          </p:cNvPr>
          <p:cNvSpPr txBox="1"/>
          <p:nvPr/>
        </p:nvSpPr>
        <p:spPr>
          <a:xfrm>
            <a:off x="201168" y="595313"/>
            <a:ext cx="11856720" cy="17692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Ejemplo 2. Un vehículo de 1800 kg se somete a una prueba de impacto; para ello el vehículo se dirige hacia una pared con una rapidez de 20 m/s impactando contra la pared y regresando con una rapidez de 3 m/s después del impacto como se muestra en la figura. Si el impacto duró 0.25 segundos,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El Impulso provocado por el choque.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la fuerza promedio ejercida sobre el auto durante el impacto.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C9F603B-E924-E82F-97F0-D1657FC5EC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898" y="2373831"/>
            <a:ext cx="3261643" cy="223742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78DD92E0-A9D0-0363-A73C-A48F41CBE65D}"/>
                  </a:ext>
                </a:extLst>
              </p:cNvPr>
              <p:cNvSpPr txBox="1"/>
              <p:nvPr/>
            </p:nvSpPr>
            <p:spPr>
              <a:xfrm>
                <a:off x="6129528" y="3595597"/>
                <a:ext cx="6181344" cy="5134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𝐼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41,400</m:t>
                        </m:r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𝑠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0.25 </m:t>
                        </m:r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𝑠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=165,600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𝟔𝟔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𝒙</m:t>
                    </m:r>
                    <m:sSup>
                      <m:sSupPr>
                        <m:ctrlP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𝟏𝟎</m:t>
                        </m:r>
                      </m:e>
                      <m:sup>
                        <m: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𝟓</m:t>
                        </m:r>
                      </m:sup>
                    </m:sSup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𝑵</m:t>
                    </m:r>
                  </m:oMath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78DD92E0-A9D0-0363-A73C-A48F41CBE6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9528" y="3595597"/>
                <a:ext cx="6181344" cy="513474"/>
              </a:xfrm>
              <a:prstGeom prst="rect">
                <a:avLst/>
              </a:prstGeom>
              <a:blipFill>
                <a:blip r:embed="rId4"/>
                <a:stretch>
                  <a:fillRect l="-888" b="-833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n 8">
            <a:extLst>
              <a:ext uri="{FF2B5EF4-FFF2-40B4-BE49-F238E27FC236}">
                <a16:creationId xmlns:a16="http://schemas.microsoft.com/office/drawing/2014/main" id="{8ECD99E5-1FA4-12BF-7E07-34D5B859F4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168" y="4678057"/>
            <a:ext cx="4493141" cy="493819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48B64EA5-232A-9836-4D48-044D2E263C6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9898" y="5149493"/>
            <a:ext cx="3225064" cy="304826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CA58F502-9E37-5B8F-72BB-F898CF02C4C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5704" y="5558699"/>
            <a:ext cx="5450296" cy="597460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C8DF1A2E-4499-47A1-081C-0F34FF59BBC9}"/>
              </a:ext>
            </a:extLst>
          </p:cNvPr>
          <p:cNvSpPr txBox="1"/>
          <p:nvPr/>
        </p:nvSpPr>
        <p:spPr>
          <a:xfrm>
            <a:off x="6010656" y="2990323"/>
            <a:ext cx="6181344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Significa que la fuerza impulsora se dirige hacia la derecha.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76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5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341</Words>
  <Application>Microsoft Office PowerPoint</Application>
  <PresentationFormat>Panorámica</PresentationFormat>
  <Paragraphs>21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Cambria Math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RUBEN ALFREDO MENDOZA JUAREZ</dc:creator>
  <cp:lastModifiedBy>RUBEN ALFREDO MENDOZA JUAREZ</cp:lastModifiedBy>
  <cp:revision>3</cp:revision>
  <dcterms:created xsi:type="dcterms:W3CDTF">2024-10-31T15:45:50Z</dcterms:created>
  <dcterms:modified xsi:type="dcterms:W3CDTF">2024-11-08T01:29:33Z</dcterms:modified>
</cp:coreProperties>
</file>