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2" r:id="rId2"/>
    <p:sldId id="263" r:id="rId3"/>
  </p:sldIdLst>
  <p:sldSz cx="12192000" cy="6858000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493C15-C1C5-4E50-BC69-CD2EA4C0845F}" type="datetimeFigureOut">
              <a:rPr lang="es-SV" smtClean="0"/>
              <a:t>31/10/2024</a:t>
            </a:fld>
            <a:endParaRPr lang="es-SV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SV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5B84CA-F594-400F-BC0B-CE5B53D2DEFF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957042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5B84CA-F594-400F-BC0B-CE5B53D2DEFF}" type="slidenum">
              <a:rPr lang="es-SV" smtClean="0"/>
              <a:t>1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854779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ECC514-7645-BC28-9661-2888E62F8A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847859D-6676-BC22-CFA3-A555ED5FD4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2364248-F4F9-5548-0724-EDE74864C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31/10/2024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2C8A74-7D84-928D-68FC-B458A73D5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B3F7FB6-9C4E-3610-6DCE-EC396DC0B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339865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D0FC15-CCA1-6207-1AA2-AA2E92AD9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8C3B033-7BC0-834B-4036-26EFCD5E06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255CEE9-CDD4-7414-0659-8BE1ED0E6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31/10/2024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BF82286-A596-92C9-C4E5-F5019B616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B073850-2738-7053-7ED7-D7E4D833C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053837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CC1B99E-2222-ABCC-0108-F673F2ECFF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39632D8-C0A4-B481-F1E4-D92493E075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422A2E8-CB32-D276-8566-7208F4BEB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31/10/2024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B55246-3F53-C3BE-68E7-9EFF79DF7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36BA6E0-D8F6-F66D-C7CA-AAF9536C2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083893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9B3026-FEC3-01F7-7632-F76435D3AA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52C586A-1DDF-36B9-4166-6A706804C1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ED8641D-356B-EB11-1B27-AE7DBB02B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31/10/2024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AB41E3B-06D8-C48D-3662-7D39402E3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8ED8C61-72AB-7013-1328-B8F58F5D2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238525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4710A6-4BB6-4078-B39E-B1D3E94C6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746C3C1-4D78-CE47-ECA7-12266CB65D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AA2441B-DDB4-9714-B260-9785FB3BA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31/10/2024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8509A49-8B0E-5099-F43D-C87576E56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6B6196A-1E06-2F54-17BF-FADD945CB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08098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C0F371-1A76-E6D7-1E1D-0BD60395FB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C6A5E95-D116-BEB0-7A92-025B8329D9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3F47832-B5D8-3FE8-696A-BDFB1DB238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7E041E1-B84B-8D0B-7C11-46B9E8FA2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31/10/2024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205F3FA-BE71-3A6F-068B-B7CF9C704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ED5334F-EBFD-26CE-8399-B8DCCE13C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83944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2F78BA-5632-36EA-A976-6E7FFD45B7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2B48C2A-9560-9E15-5D0C-F8E814920A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F8FEC13-2BDE-93E5-9ED7-FB12105EF8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5A6E5CE-C2D5-69F5-69AE-418FF3CFA8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AC6BE11-CE23-8DAD-491D-F419E74FE0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F15A27A-2428-A82D-6B53-55FE5BF84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31/10/2024</a:t>
            </a:fld>
            <a:endParaRPr lang="es-SV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03E156F-8518-8CC8-E758-A114C579C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3BFBF1B-B300-EF95-FF55-483FBE92D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35558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337425-9307-DF46-FE41-E2E328708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D5724DD-6F30-AEF0-AC28-378069648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31/10/2024</a:t>
            </a:fld>
            <a:endParaRPr lang="es-SV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125AFF8-80F9-4C87-570D-299E50AF1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EA2683F-7F0A-5B47-A87E-4BC820BBA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845406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678F9DF-F59F-778B-F503-34B302BCC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31/10/2024</a:t>
            </a:fld>
            <a:endParaRPr lang="es-SV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2CD8674-1C8C-039C-3E13-B6BC6A654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F5C5161-61D2-EAED-3320-D7234C95F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169810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DF34B7-CDDD-E590-1172-B03260FD29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4766729-7F65-2B79-13B7-1FDD7CD89A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18E064E-397B-46C3-DA24-3956AEAE7D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D5D5E45-BD7D-A158-6143-696CFA5E8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31/10/2024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DAA0764-D758-48A5-0A23-01C1889DC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82B1B9D-5482-30F3-4858-828B67A27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63427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F298F4-F6E4-C700-2233-66A12873E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53553A4-77DC-89DF-A7B3-5CDA6A8CAE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D5C3082-045F-05C5-3905-43A67570D1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5AF4ABE-1758-081E-2920-5A4D00A30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31/10/2024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22F55D8-500E-A2C7-DB24-68B8F791C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C616411-1979-7FE6-4955-5FFC2EC01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181502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577D8B9-BAE5-DCEB-7900-49FBB0ED2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85527E7-AD39-A225-4045-2849B612F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2350191-2285-9402-3A2C-2366C1F7E2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3992F1-720D-40EA-87F6-12F268946C49}" type="datetimeFigureOut">
              <a:rPr lang="es-SV" smtClean="0"/>
              <a:t>31/10/2024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ED19B8C-3505-A460-49A2-31F905FE36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E995317-7BAB-359A-0A08-466E481716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18546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5" Type="http://schemas.openxmlformats.org/officeDocument/2006/relationships/image" Target="../media/image1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99B6CE2E-E9FF-EBE2-F0D1-052ED4C530F0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532" y="0"/>
            <a:ext cx="12181468" cy="6854483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81430912-C780-19C7-3472-D0CB50B1F06C}"/>
              </a:ext>
            </a:extLst>
          </p:cNvPr>
          <p:cNvSpPr txBox="1"/>
          <p:nvPr/>
        </p:nvSpPr>
        <p:spPr>
          <a:xfrm>
            <a:off x="174010" y="641023"/>
            <a:ext cx="618925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SV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Momento Lineal (P) o Cantidad de Movimiento.</a:t>
            </a:r>
            <a:endParaRPr lang="es-SV" dirty="0"/>
          </a:p>
        </p:txBody>
      </p:sp>
      <p:pic>
        <p:nvPicPr>
          <p:cNvPr id="1034" name="Picture 10" descr="Parrilla Almuerzo GIF by Rapi roy">
            <a:extLst>
              <a:ext uri="{FF2B5EF4-FFF2-40B4-BE49-F238E27FC236}">
                <a16:creationId xmlns:a16="http://schemas.microsoft.com/office/drawing/2014/main" id="{2F11C6CC-06EA-ADFB-F20C-4F9988BDD2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95097" y="46926"/>
            <a:ext cx="1223890" cy="11881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90020D8F-CC5F-1423-FEDF-6CC4EC9843C6}"/>
              </a:ext>
            </a:extLst>
          </p:cNvPr>
          <p:cNvSpPr txBox="1"/>
          <p:nvPr/>
        </p:nvSpPr>
        <p:spPr>
          <a:xfrm>
            <a:off x="174010" y="1235119"/>
            <a:ext cx="11726838" cy="6749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Supongamos que hay un cañón con una bala sobre una superficie sin fricción (hielo) como se observa en el esquema (momento A). 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5D0BCD28-086F-1959-AE10-2FC99C27CE41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7548" y="1572583"/>
            <a:ext cx="7021735" cy="234879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4686117B-F60A-E0D4-4542-561A211B4A9A}"/>
              </a:ext>
            </a:extLst>
          </p:cNvPr>
          <p:cNvSpPr txBox="1"/>
          <p:nvPr/>
        </p:nvSpPr>
        <p:spPr>
          <a:xfrm>
            <a:off x="174010" y="4017763"/>
            <a:ext cx="11576713" cy="18603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La masa total del cañón con la bala es M</a:t>
            </a:r>
            <a:r>
              <a:rPr lang="es-SV" sz="1800" baseline="-25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</a:t>
            </a:r>
            <a:r>
              <a:rPr lang="es-SV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.y el sistema se mueve todo con la misma velocidad hacia la derecha (</a:t>
            </a:r>
            <a:r>
              <a:rPr lang="es-SV" sz="1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</a:t>
            </a:r>
            <a:r>
              <a:rPr lang="es-SV" sz="1800" baseline="-250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</a:t>
            </a:r>
            <a:r>
              <a:rPr lang="es-SV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). En el momento B, el cañón (m</a:t>
            </a:r>
            <a:r>
              <a:rPr lang="es-SV" sz="1800" baseline="-25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</a:t>
            </a:r>
            <a:r>
              <a:rPr lang="es-SV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) dispara la bala (m</a:t>
            </a:r>
            <a:r>
              <a:rPr lang="es-SV" sz="1800" baseline="-25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</a:t>
            </a:r>
            <a:r>
              <a:rPr lang="es-SV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). La bala sale disparada hacia la derecha con rapidez v</a:t>
            </a:r>
            <a:r>
              <a:rPr lang="es-SV" sz="1800" baseline="-25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</a:t>
            </a:r>
            <a:r>
              <a:rPr lang="es-SV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mientras que el cañón se mueve hacia la izquierda como reacción al disparo con rapidez v</a:t>
            </a:r>
            <a:r>
              <a:rPr lang="es-SV" sz="1800" baseline="-25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</a:t>
            </a:r>
            <a:r>
              <a:rPr lang="es-SV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Como no hay ningún agente externo que haga un trabajo para acelerar o desacelerar el sistema, significa que solo hay una fuerza “interna” que dispara la bala y otra fuerza “interna” como reacción al disparo que se da en el cañón (tercera ley de Newton).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0806C40A-1E37-A98B-E3A8-D8A94D537DD5}"/>
              </a:ext>
            </a:extLst>
          </p:cNvPr>
          <p:cNvSpPr txBox="1"/>
          <p:nvPr/>
        </p:nvSpPr>
        <p:spPr>
          <a:xfrm>
            <a:off x="174011" y="5878144"/>
            <a:ext cx="11726838" cy="6749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Eso quiere decir  que hay una fuerza F21 hacia la derecha que el cañón le provocó a la bala y como reacción una fuerza F12 hacia la izquierda que la bala le provocó al cañón. Por lo tanto, por ser fuerzas internas: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FE619909-7220-2662-941B-91BCD2AE1BE1}"/>
                  </a:ext>
                </a:extLst>
              </p:cNvPr>
              <p:cNvSpPr txBox="1"/>
              <p:nvPr/>
            </p:nvSpPr>
            <p:spPr>
              <a:xfrm>
                <a:off x="9880978" y="6153874"/>
                <a:ext cx="1514901" cy="4029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s-SV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s-SV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SV" i="1"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es-SV" i="0"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</m:sub>
                          </m:sSub>
                        </m:e>
                      </m:acc>
                      <m:r>
                        <a:rPr lang="es-SV" i="0">
                          <a:latin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s-SV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s-SV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SV" i="1"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es-SV" i="0">
                                  <a:latin typeface="Cambria Math" panose="02040503050406030204" pitchFamily="18" charset="0"/>
                                </a:rPr>
                                <m:t>21</m:t>
                              </m:r>
                            </m:sub>
                          </m:sSub>
                        </m:e>
                      </m:acc>
                      <m:r>
                        <a:rPr lang="es-SV" i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s-SV" dirty="0"/>
              </a:p>
            </p:txBody>
          </p:sp>
        </mc:Choice>
        <mc:Fallback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FE619909-7220-2662-941B-91BCD2AE1B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80978" y="6153874"/>
                <a:ext cx="1514901" cy="40293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09881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159 0.09329 L 0.06159 0.09329 C 0.10872 0.09722 0.0905 0.09653 0.16563 0.09329 C 0.17018 0.09305 0.17461 0.09213 0.17904 0.09143 C 0.20547 0.08704 0.17305 0.09167 0.20482 0.08727 L 0.24844 0.09143 C 0.253 0.0919 0.25742 0.09259 0.26185 0.09329 C 0.26563 0.09398 0.2694 0.09514 0.27305 0.09537 C 0.31159 0.09815 0.39414 0.09884 0.41862 0.0993 C 0.44648 0.10231 0.44023 0.10347 0.47682 0.09329 C 0.48776 0.09028 0.49831 0.08333 0.50925 0.08148 L 0.55182 0.07338 L 0.56198 0.07153 L 0.57422 0.06944 C 0.57682 0.06736 0.5793 0.06481 0.58203 0.06342 C 0.59284 0.05879 0.62318 0.06342 0.62578 0.06342 C 0.62943 0.06412 0.6332 0.06551 0.63698 0.06551 C 0.66328 0.06551 0.65951 0.06597 0.675 0.06157 C 0.71471 0.06481 0.72591 0.06921 0.76458 0.05949 C 0.77409 0.05717 0.79258 0.04768 0.79258 0.04768 L 0.87878 0.05347 C 0.88477 0.05417 0.89063 0.05625 0.89662 0.05741 C 0.90938 0.06319 0.8918 0.05579 0.92122 0.06157 C 0.925 0.06227 0.92878 0.06389 0.93242 0.06551 C 0.93503 0.06643 0.93932 0.07014 0.94141 0.07153 C 0.94518 0.07361 0.94896 0.07546 0.9526 0.07731 C 0.95378 0.07801 0.95482 0.07893 0.95599 0.0794 C 0.9582 0.08032 0.96042 0.08079 0.96263 0.08148 C 0.9668 0.08472 0.97083 0.08819 0.975 0.09143 C 0.97721 0.09305 0.97943 0.09421 0.98177 0.09537 C 0.98464 0.09676 0.98776 0.09722 0.99063 0.0993 C 1.00117 0.10671 0.99427 0.10254 1.01198 0.10926 C 1.01602 0.11528 1.02096 0.11991 1.02422 0.12708 C 1.02578 0.13055 1.02708 0.13403 1.02878 0.13704 C 1.03164 0.14259 1.03503 0.14722 1.03776 0.15301 C 1.04349 0.16597 1.0405 0.15995 1.04662 0.17106 C 1.04701 0.17292 1.04753 0.175 1.04779 0.17685 C 1.04961 0.19028 1.04948 0.19444 1.04662 0.21065 C 1.04609 0.21389 1.04427 0.21574 1.04323 0.21875 C 1.04219 0.22199 1.0375 0.23866 1.03659 0.24467 C 1.03555 0.25116 1.03542 0.25787 1.03438 0.26458 C 1.03229 0.27754 1.03086 0.28727 1.0276 0.30023 C 1.02643 0.30509 1.02487 0.30995 1.02318 0.31435 C 1.02018 0.32153 1.01302 0.32963 1.00977 0.33426 C 1.00742 0.33727 1.00534 0.3412 1.003 0.34398 C 1.00052 0.34722 0.99753 0.34884 0.99518 0.35208 C 0.99219 0.35602 0.98984 0.36111 0.98737 0.36597 C 0.98086 0.3787 0.98516 0.37315 0.97839 0.38379 C 0.97656 0.3868 0.97487 0.38981 0.97279 0.3919 C 0.96953 0.39514 0.96589 0.39676 0.96263 0.39977 C 0.95912 0.40324 0.95638 0.40949 0.9526 0.4118 C 0.94648 0.41551 0.93971 0.41412 0.93359 0.41782 C 0.92591 0.42222 0.91953 0.42616 0.9112 0.42963 C 0.90677 0.43148 0.90221 0.43217 0.89779 0.43356 C 0.8944 0.43472 0.89115 0.4368 0.88763 0.43773 C 0.88255 0.43889 0.87721 0.43889 0.87201 0.43958 C 0.86263 0.44282 0.85352 0.44884 0.84401 0.44954 L 0.77682 0.45555 C 0.77279 0.45602 0.76862 0.45694 0.76458 0.45764 C 0.75313 0.46551 0.76458 0.45856 0.74557 0.46342 C 0.72435 0.46898 0.74466 0.4662 0.72878 0.46944 C 0.71471 0.47245 0.71992 0.47014 0.70859 0.47338 C 0.70443 0.47477 0.70039 0.47639 0.69622 0.47754 C 0.68919 0.47917 0.67175 0.48079 0.66602 0.48148 L 0.38958 0.47754 L 0.2944 0.47546 C 0.26055 0.47454 0.2444 0.47338 0.21263 0.47153 C 0.20898 0.47083 0.20521 0.47037 0.20143 0.46944 C 0.19987 0.46898 0.19844 0.46805 0.19701 0.46759 C 0.1944 0.46667 0.1918 0.4662 0.18919 0.46551 C 0.18724 0.46504 0.18542 0.46412 0.18359 0.46342 C 0.18034 0.4625 0.17188 0.45995 0.16901 0.45949 C 0.16081 0.4581 0.1526 0.45694 0.1444 0.45555 C 0.1418 0.45509 0.13919 0.45417 0.13659 0.45347 C 0.1332 0.45278 0.12982 0.45231 0.12643 0.45162 C 0.11784 0.45231 0.10925 0.45162 0.10065 0.45347 C 0.09714 0.4544 0.09063 0.45949 0.09063 0.45949 C 0.08945 0.46227 0.08854 0.46504 0.08724 0.46759 C 0.0862 0.46967 0.08451 0.47083 0.08385 0.47338 C 0.08294 0.47847 0.0832 0.48403 0.08281 0.48935 C 0.08255 0.49282 0.08203 0.49606 0.08164 0.4993 C 0.08294 0.53634 0.08346 0.53241 0.08164 0.57106 C 0.08151 0.57546 0.07852 0.59491 0.07826 0.59676 C 0.07865 0.60949 0.07721 0.62268 0.07943 0.63472 C 0.08021 0.63866 0.08919 0.65231 0.09284 0.65648 C 0.09648 0.66065 0.10013 0.66504 0.10404 0.66852 C 0.1056 0.66991 0.1069 0.67153 0.10859 0.67245 C 0.1155 0.67616 0.12982 0.68241 0.12982 0.68241 C 0.13281 0.68171 0.13581 0.68148 0.1388 0.68032 C 0.14323 0.6787 0.14766 0.67616 0.15221 0.67454 C 0.16003 0.67176 0.15586 0.67292 0.16445 0.67037 C 0.18542 0.65555 0.17083 0.66435 0.22044 0.67245 C 0.23971 0.67569 0.22318 0.675 0.2362 0.68032 C 0.23789 0.68102 0.25404 0.68403 0.25521 0.68449 C 0.28138 0.69097 0.25534 0.68727 0.29102 0.69028 L 0.31901 0.68842 C 0.34753 0.68565 0.31276 0.68727 0.34805 0.68241 C 0.35703 0.68125 0.36602 0.68102 0.375 0.68032 L 0.3974 0.67639 C 0.40182 0.67569 0.40638 0.67546 0.41081 0.67454 C 0.41641 0.67315 0.41693 0.66991 0.42305 0.66643 C 0.42448 0.66574 0.43685 0.66273 0.43763 0.6625 C 0.4556 0.66389 0.47357 0.66412 0.49141 0.66643 C 0.4931 0.66667 0.4944 0.66921 0.49583 0.67037 C 0.50117 0.67454 0.49805 0.67014 0.50482 0.67639 C 0.51016 0.68148 0.51484 0.68889 0.52044 0.69236 C 0.52279 0.69375 0.52487 0.69537 0.52721 0.69629 C 0.5293 0.69722 0.5401 0.7 0.5418 0.70023 L 0.5776 0.69629 C 0.58203 0.69583 0.58659 0.69537 0.59102 0.69444 C 0.59518 0.69329 0.59922 0.69143 0.60339 0.69028 C 0.60925 0.68889 0.61523 0.68773 0.62122 0.68634 C 0.62383 0.68588 0.62656 0.68542 0.62904 0.68449 C 0.63893 0.68102 0.6362 0.68102 0.64479 0.67639 C 0.64622 0.67569 0.64779 0.67523 0.64922 0.67454 C 0.65156 0.67315 0.65365 0.67153 0.65599 0.67037 C 0.65925 0.66898 0.66263 0.66782 0.66602 0.66643 C 0.66901 0.66528 0.67188 0.66296 0.675 0.6625 C 0.68685 0.66088 0.69883 0.66111 0.71081 0.66042 C 0.72865 0.65602 0.70703 0.66042 0.73763 0.66042 C 0.7612 0.66042 0.78464 0.65926 0.8082 0.65856 C 0.82565 0.65671 0.82526 0.65741 0.83958 0.65463 L 0.86862 0.64861 C 0.87175 0.64676 0.87787 0.64329 0.88099 0.64051 C 0.88216 0.63958 0.88307 0.6375 0.88438 0.63657 C 0.88763 0.63472 0.89102 0.63379 0.8944 0.63264 C 0.90039 0.63055 0.90638 0.6287 0.91237 0.62662 C 0.91992 0.62708 0.94232 0.62754 0.95378 0.63055 C 0.95495 0.63102 0.95599 0.63171 0.95703 0.63264 C 0.96094 0.63588 0.96458 0.63935 0.96823 0.64259 L 0.98177 0.65463 C 0.98698 0.66389 0.98372 0.65903 0.9918 0.66852 C 0.99297 0.66991 0.99427 0.6706 0.99518 0.67245 C 0.99922 0.68102 1.003 0.69028 1.00742 0.69838 C 1.01185 0.70602 1.01654 0.71296 1.01979 0.72222 C 1.0207 0.72477 1.02135 0.72754 1.02201 0.73009 C 1.02526 0.74329 1.02826 0.7544 1.02982 0.76805 C 1.03047 0.77268 1.0306 0.77731 1.03099 0.78194 C 1.03138 0.78588 1.03177 0.78981 1.03216 0.79375 C 1.03177 0.80787 1.0319 0.82176 1.03099 0.83565 C 1.03073 0.84004 1.02552 0.85162 1.02422 0.85347 C 1.01224 0.87153 1.01836 0.86204 1.00977 0.86759 C 1.00599 0.86991 1.00247 0.87454 0.99857 0.87546 C 0.98555 0.8787 0.99336 0.87708 0.975 0.8794 C 0.9668 0.8787 0.95859 0.87917 0.95039 0.87754 C 0.94909 0.87708 0.94818 0.87454 0.94701 0.87338 C 0.93346 0.86018 0.94531 0.87199 0.93698 0.86551 C 0.93542 0.86435 0.93412 0.86204 0.93242 0.86157 C 0.92695 0.85995 0.92122 0.86042 0.91563 0.85949 C 0.91237 0.85903 0.90898 0.8581 0.9056 0.85764 C 0.90443 0.85694 0.90339 0.85602 0.90221 0.85555 C 0.89714 0.85347 0.89622 0.85463 0.89219 0.85162 C 0.88867 0.84884 0.88594 0.84514 0.88203 0.84352 C 0.87773 0.84167 0.87318 0.84097 0.86862 0.83958 C 0.8668 0.83912 0.86484 0.83842 0.86302 0.83773 C 0.85326 0.83287 0.85833 0.83287 0.84622 0.82963 C 0.83021 0.82546 0.81302 0.8243 0.79701 0.82176 C 0.79401 0.82129 0.79102 0.82037 0.78802 0.81967 C 0.78021 0.81504 0.78958 0.82037 0.77461 0.81366 C 0.76432 0.80926 0.75846 0.80509 0.74779 0.80185 C 0.74401 0.80069 0.74023 0.80046 0.73659 0.79977 C 0.72787 0.79606 0.72578 0.79467 0.71641 0.7919 C 0.71159 0.79028 0.70677 0.78866 0.70182 0.78796 C 0.68685 0.78518 0.64662 0.78426 0.63919 0.78379 C 0.62292 0.78241 0.61172 0.78194 0.59544 0.77801 C 0.54609 0.76574 0.60521 0.77731 0.56302 0.76805 C 0.55391 0.76597 0.54167 0.76504 0.53281 0.76412 C 0.52839 0.76342 0.52383 0.76296 0.5194 0.76204 C 0.51484 0.76111 0.51055 0.75856 0.50599 0.7581 C 0.48477 0.75579 0.46341 0.75579 0.44219 0.75417 L 0.37044 0.74815 C 0.35951 0.74606 0.35326 0.74467 0.34141 0.74421 C 0.32344 0.74305 0.3056 0.74282 0.28763 0.74213 C 0.26523 0.73935 0.24675 0.73657 0.22279 0.73611 C 0.20925 0.73588 0.19583 0.7375 0.18242 0.73819 C 0.16966 0.74583 0.16198 0.7493 0.15 0.75995 C 0.14701 0.76273 0.14388 0.76504 0.14102 0.76805 C 0.13633 0.77292 0.1276 0.78379 0.1276 0.78379 C 0.11992 0.80671 0.12175 0.79629 0.11979 0.81366 C 0.12044 0.81852 0.1207 0.82338 0.12201 0.82778 C 0.12396 0.83426 0.12878 0.83796 0.13203 0.84167 C 0.13438 0.84421 0.13633 0.84745 0.1388 0.84954 C 0.14492 0.85486 0.15794 0.86157 0.16445 0.86342 C 0.16901 0.86481 0.17344 0.86481 0.178 0.86551 C 0.22682 0.88287 0.1888 0.87083 0.3056 0.86759 L 0.40078 0.86342 C 0.40404 0.86296 0.40742 0.8618 0.41081 0.86157 C 0.45521 0.85741 0.43008 0.8625 0.45221 0.85764 C 0.47318 0.8581 0.49401 0.85787 0.51484 0.85949 C 0.53203 0.86088 0.52357 0.8625 0.5362 0.86944 C 0.53945 0.87129 0.54284 0.87222 0.54622 0.87338 C 0.55 0.87847 0.55104 0.87847 0.553 0.88542 C 0.55352 0.88727 0.55352 0.88958 0.55404 0.89143 C 0.55469 0.89352 0.55612 0.89491 0.55638 0.89745 C 0.5569 0.90393 0.55638 0.91065 0.55638 0.91736 L 0.55638 0.91736 " pathEditMode="relative" ptsTypes="AAAAAAAAAAAAAAAAAAAAAAAAAAAAAAAAAAAAAAAAAAAAAAAAAAAAAAAAAAAAAAAAAAAAAAAAAAAAAAAAAAAAAAAAAAAAAAAAAAAAAAAAAAAAAAAAAAAAAAAAAAAAAAAAAAAAAAAAAAAAAAAAAAAAAAAAAAAAAAAAAAAAAAAAAAAAAAAAAAAAAAAAAAAAAAAAAAAA">
                                      <p:cBhvr>
                                        <p:cTn id="6" dur="590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/>
      <p:bldP spid="8" grpId="0"/>
      <p:bldP spid="10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1CFEEA-208A-EE12-3083-507FCCE5A6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D1C51B84-ECEA-266D-0543-2F6FCC56BF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1" y="0"/>
            <a:ext cx="12187719" cy="685800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AEE68F0E-E72C-3880-1402-3802D9C2DE2C}"/>
                  </a:ext>
                </a:extLst>
              </p:cNvPr>
              <p:cNvSpPr txBox="1"/>
              <p:nvPr/>
            </p:nvSpPr>
            <p:spPr>
              <a:xfrm>
                <a:off x="324135" y="598081"/>
                <a:ext cx="2596486" cy="40305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SV" sz="1800" dirty="0">
                    <a:effectLst/>
                    <a:ea typeface="Aptos" panose="020B0004020202020204" pitchFamily="34" charset="0"/>
                    <a:cs typeface="Times New Roman" panose="02020603050405020304" pitchFamily="18" charset="0"/>
                  </a:rPr>
                  <a:t>Como: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s-SV" sz="1800" i="1" smtClean="0">
                            <a:effectLst/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s-SV" sz="1800" i="1">
                                <a:effectLst/>
                                <a:latin typeface="Cambria Math" panose="02040503050406030204" pitchFamily="18" charset="0"/>
                                <a:ea typeface="Aptos" panose="020B000402020202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s-SV" sz="1800" i="1">
                                <a:effectLst/>
                                <a:latin typeface="Cambria Math" panose="02040503050406030204" pitchFamily="18" charset="0"/>
                                <a:ea typeface="Aptos" panose="020B0004020202020204" pitchFamily="34" charset="0"/>
                                <a:cs typeface="Times New Roman" panose="02020603050405020304" pitchFamily="18" charset="0"/>
                              </a:rPr>
                              <m:t>𝐹</m:t>
                            </m:r>
                          </m:e>
                          <m:sub>
                            <m:r>
                              <a:rPr lang="es-SV" sz="1800" i="1">
                                <a:effectLst/>
                                <a:latin typeface="Cambria Math" panose="02040503050406030204" pitchFamily="18" charset="0"/>
                                <a:ea typeface="Aptos" panose="020B0004020202020204" pitchFamily="34" charset="0"/>
                                <a:cs typeface="Times New Roman" panose="02020603050405020304" pitchFamily="18" charset="0"/>
                              </a:rPr>
                              <m:t>12</m:t>
                            </m:r>
                          </m:sub>
                        </m:sSub>
                      </m:e>
                    </m:acc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es-SV" sz="1800" i="1">
                            <a:effectLst/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s-SV" sz="1800" i="1">
                                <a:effectLst/>
                                <a:latin typeface="Cambria Math" panose="02040503050406030204" pitchFamily="18" charset="0"/>
                                <a:ea typeface="Aptos" panose="020B000402020202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s-SV" sz="1800" i="1">
                                <a:effectLst/>
                                <a:latin typeface="Cambria Math" panose="02040503050406030204" pitchFamily="18" charset="0"/>
                                <a:ea typeface="Aptos" panose="020B0004020202020204" pitchFamily="34" charset="0"/>
                                <a:cs typeface="Times New Roman" panose="02020603050405020304" pitchFamily="18" charset="0"/>
                              </a:rPr>
                              <m:t>𝐹</m:t>
                            </m:r>
                          </m:e>
                          <m:sub>
                            <m:r>
                              <a:rPr lang="es-SV" sz="1800" i="1">
                                <a:effectLst/>
                                <a:latin typeface="Cambria Math" panose="02040503050406030204" pitchFamily="18" charset="0"/>
                                <a:ea typeface="Aptos" panose="020B0004020202020204" pitchFamily="34" charset="0"/>
                                <a:cs typeface="Times New Roman" panose="02020603050405020304" pitchFamily="18" charset="0"/>
                              </a:rPr>
                              <m:t>21</m:t>
                            </m:r>
                          </m:sub>
                        </m:sSub>
                      </m:e>
                    </m:acc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rPr>
                      <m:t>=0</m:t>
                    </m:r>
                  </m:oMath>
                </a14:m>
                <a:endParaRPr lang="es-SV" sz="18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AEE68F0E-E72C-3880-1402-3802D9C2DE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135" y="598081"/>
                <a:ext cx="2596486" cy="403059"/>
              </a:xfrm>
              <a:prstGeom prst="rect">
                <a:avLst/>
              </a:prstGeom>
              <a:blipFill>
                <a:blip r:embed="rId3"/>
                <a:stretch>
                  <a:fillRect l="-1878" b="-24242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CuadroTexto 7">
            <a:extLst>
              <a:ext uri="{FF2B5EF4-FFF2-40B4-BE49-F238E27FC236}">
                <a16:creationId xmlns:a16="http://schemas.microsoft.com/office/drawing/2014/main" id="{92C36267-902C-7A65-B9D4-4AD4D09C6BD1}"/>
              </a:ext>
            </a:extLst>
          </p:cNvPr>
          <p:cNvSpPr txBox="1"/>
          <p:nvPr/>
        </p:nvSpPr>
        <p:spPr>
          <a:xfrm>
            <a:off x="324135" y="1001140"/>
            <a:ext cx="5517107" cy="378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Entonces, de acuerdo con la segunda ley de Newton:</a:t>
            </a:r>
            <a:endParaRPr lang="es-SV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CuadroTexto 9">
                <a:extLst>
                  <a:ext uri="{FF2B5EF4-FFF2-40B4-BE49-F238E27FC236}">
                    <a16:creationId xmlns:a16="http://schemas.microsoft.com/office/drawing/2014/main" id="{5D4FADD3-112A-22D3-6266-5DAE0557223E}"/>
                  </a:ext>
                </a:extLst>
              </p:cNvPr>
              <p:cNvSpPr txBox="1"/>
              <p:nvPr/>
            </p:nvSpPr>
            <p:spPr>
              <a:xfrm>
                <a:off x="324135" y="1404199"/>
                <a:ext cx="1327244" cy="89024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SV" sz="1800" i="1" smtClean="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12</m:t>
                          </m:r>
                        </m:sub>
                      </m:sSub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s-SV" sz="18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21</m:t>
                          </m:r>
                        </m:sub>
                      </m:sSub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s-SV" sz="18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0" name="CuadroTexto 9">
                <a:extLst>
                  <a:ext uri="{FF2B5EF4-FFF2-40B4-BE49-F238E27FC236}">
                    <a16:creationId xmlns:a16="http://schemas.microsoft.com/office/drawing/2014/main" id="{5D4FADD3-112A-22D3-6266-5DAE055722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135" y="1404199"/>
                <a:ext cx="1327244" cy="89024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CuadroTexto 11">
            <a:extLst>
              <a:ext uri="{FF2B5EF4-FFF2-40B4-BE49-F238E27FC236}">
                <a16:creationId xmlns:a16="http://schemas.microsoft.com/office/drawing/2014/main" id="{1130991C-09B8-1AF9-8C84-C88D149D441F}"/>
              </a:ext>
            </a:extLst>
          </p:cNvPr>
          <p:cNvSpPr txBox="1"/>
          <p:nvPr/>
        </p:nvSpPr>
        <p:spPr>
          <a:xfrm>
            <a:off x="324135" y="2279430"/>
            <a:ext cx="1190766" cy="378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Entonces: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CuadroTexto 13">
                <a:extLst>
                  <a:ext uri="{FF2B5EF4-FFF2-40B4-BE49-F238E27FC236}">
                    <a16:creationId xmlns:a16="http://schemas.microsoft.com/office/drawing/2014/main" id="{3B2901F6-A399-86E4-B1A4-F7A7C8E96A89}"/>
                  </a:ext>
                </a:extLst>
              </p:cNvPr>
              <p:cNvSpPr txBox="1"/>
              <p:nvPr/>
            </p:nvSpPr>
            <p:spPr>
              <a:xfrm>
                <a:off x="146714" y="2679031"/>
                <a:ext cx="2129051" cy="49128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SV" sz="1800" i="1" smtClean="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=0</m:t>
                      </m:r>
                    </m:oMath>
                  </m:oMathPara>
                </a14:m>
                <a:endParaRPr lang="es-SV" sz="18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4" name="CuadroTexto 13">
                <a:extLst>
                  <a:ext uri="{FF2B5EF4-FFF2-40B4-BE49-F238E27FC236}">
                    <a16:creationId xmlns:a16="http://schemas.microsoft.com/office/drawing/2014/main" id="{3B2901F6-A399-86E4-B1A4-F7A7C8E96A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714" y="2679031"/>
                <a:ext cx="2129051" cy="49128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CuadroTexto 15">
            <a:extLst>
              <a:ext uri="{FF2B5EF4-FFF2-40B4-BE49-F238E27FC236}">
                <a16:creationId xmlns:a16="http://schemas.microsoft.com/office/drawing/2014/main" id="{7F2E086C-2197-81E8-9491-6F17DB97BA9F}"/>
              </a:ext>
            </a:extLst>
          </p:cNvPr>
          <p:cNvSpPr txBox="1"/>
          <p:nvPr/>
        </p:nvSpPr>
        <p:spPr>
          <a:xfrm>
            <a:off x="324135" y="3119842"/>
            <a:ext cx="6189258" cy="6749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También la aceleración es la derivada de la velocidad respecto del tiempo:</a:t>
            </a:r>
            <a:endParaRPr lang="es-SV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0" name="Imagen 19">
            <a:extLst>
              <a:ext uri="{FF2B5EF4-FFF2-40B4-BE49-F238E27FC236}">
                <a16:creationId xmlns:a16="http://schemas.microsoft.com/office/drawing/2014/main" id="{38060F31-AC7C-A233-AAF6-4A0B62647E1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9375" y="3888326"/>
            <a:ext cx="2066723" cy="499915"/>
          </a:xfrm>
          <a:prstGeom prst="rect">
            <a:avLst/>
          </a:prstGeom>
        </p:spPr>
      </p:pic>
      <p:pic>
        <p:nvPicPr>
          <p:cNvPr id="22" name="Imagen 21">
            <a:extLst>
              <a:ext uri="{FF2B5EF4-FFF2-40B4-BE49-F238E27FC236}">
                <a16:creationId xmlns:a16="http://schemas.microsoft.com/office/drawing/2014/main" id="{0FCF319C-7DFF-09F9-7DA4-ADB496E1C72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24135" y="4535830"/>
            <a:ext cx="2633700" cy="493819"/>
          </a:xfrm>
          <a:prstGeom prst="rect">
            <a:avLst/>
          </a:prstGeom>
        </p:spPr>
      </p:pic>
      <p:pic>
        <p:nvPicPr>
          <p:cNvPr id="24" name="Imagen 23">
            <a:extLst>
              <a:ext uri="{FF2B5EF4-FFF2-40B4-BE49-F238E27FC236}">
                <a16:creationId xmlns:a16="http://schemas.microsoft.com/office/drawing/2014/main" id="{C3A016BD-8293-C78C-5F47-EFF6D6B1300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86110" y="5110158"/>
            <a:ext cx="2389839" cy="499915"/>
          </a:xfrm>
          <a:prstGeom prst="rect">
            <a:avLst/>
          </a:prstGeom>
        </p:spPr>
      </p:pic>
      <p:pic>
        <p:nvPicPr>
          <p:cNvPr id="28" name="Imagen 27">
            <a:extLst>
              <a:ext uri="{FF2B5EF4-FFF2-40B4-BE49-F238E27FC236}">
                <a16:creationId xmlns:a16="http://schemas.microsoft.com/office/drawing/2014/main" id="{E8D77CE4-32CC-F91E-52F8-EAB3301862D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69375" y="5856860"/>
            <a:ext cx="2060627" cy="499915"/>
          </a:xfrm>
          <a:prstGeom prst="rect">
            <a:avLst/>
          </a:prstGeom>
        </p:spPr>
      </p:pic>
      <p:pic>
        <p:nvPicPr>
          <p:cNvPr id="32" name="Imagen 31">
            <a:extLst>
              <a:ext uri="{FF2B5EF4-FFF2-40B4-BE49-F238E27FC236}">
                <a16:creationId xmlns:a16="http://schemas.microsoft.com/office/drawing/2014/main" id="{49D0CA49-057F-C43C-3AFE-E30DD86F4069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442734" y="598081"/>
            <a:ext cx="4925995" cy="493819"/>
          </a:xfrm>
          <a:prstGeom prst="rect">
            <a:avLst/>
          </a:prstGeom>
        </p:spPr>
      </p:pic>
      <p:pic>
        <p:nvPicPr>
          <p:cNvPr id="34" name="Imagen 33">
            <a:extLst>
              <a:ext uri="{FF2B5EF4-FFF2-40B4-BE49-F238E27FC236}">
                <a16:creationId xmlns:a16="http://schemas.microsoft.com/office/drawing/2014/main" id="{F6D0E168-4950-A0CB-590B-57B9795B3A0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513393" y="1190422"/>
            <a:ext cx="3292125" cy="286537"/>
          </a:xfrm>
          <a:prstGeom prst="rect">
            <a:avLst/>
          </a:prstGeom>
        </p:spPr>
      </p:pic>
      <p:sp>
        <p:nvSpPr>
          <p:cNvPr id="36" name="CuadroTexto 35">
            <a:extLst>
              <a:ext uri="{FF2B5EF4-FFF2-40B4-BE49-F238E27FC236}">
                <a16:creationId xmlns:a16="http://schemas.microsoft.com/office/drawing/2014/main" id="{E0B9D1CE-5635-3A4C-84BC-E30D553F3FF4}"/>
              </a:ext>
            </a:extLst>
          </p:cNvPr>
          <p:cNvSpPr txBox="1"/>
          <p:nvPr/>
        </p:nvSpPr>
        <p:spPr>
          <a:xfrm>
            <a:off x="6513393" y="1595681"/>
            <a:ext cx="5545269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SV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Por lo tanto cuando no existan fuerzas externas sobre un sistema de dos partículas, la cantidad de movimiento de todo el sistema permanece constante en todo momento.</a:t>
            </a:r>
          </a:p>
        </p:txBody>
      </p:sp>
      <p:sp>
        <p:nvSpPr>
          <p:cNvPr id="38" name="CuadroTexto 37">
            <a:extLst>
              <a:ext uri="{FF2B5EF4-FFF2-40B4-BE49-F238E27FC236}">
                <a16:creationId xmlns:a16="http://schemas.microsoft.com/office/drawing/2014/main" id="{43895B9A-3F14-6F84-3E97-917E22D32D9A}"/>
              </a:ext>
            </a:extLst>
          </p:cNvPr>
          <p:cNvSpPr txBox="1"/>
          <p:nvPr/>
        </p:nvSpPr>
        <p:spPr>
          <a:xfrm>
            <a:off x="6513393" y="2865520"/>
            <a:ext cx="535447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SV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la cantidad </a:t>
            </a:r>
            <a:r>
              <a:rPr lang="es-SV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mv</a:t>
            </a:r>
            <a:r>
              <a:rPr lang="es-SV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se le llama "Cantidad de Movimiento" o " </a:t>
            </a:r>
            <a:r>
              <a:rPr lang="es-SV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Momentum</a:t>
            </a:r>
            <a:r>
              <a:rPr lang="es-SV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Lineal" y se denota por la letra "P"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0" name="CuadroTexto 39">
                <a:extLst>
                  <a:ext uri="{FF2B5EF4-FFF2-40B4-BE49-F238E27FC236}">
                    <a16:creationId xmlns:a16="http://schemas.microsoft.com/office/drawing/2014/main" id="{2741F054-4CAF-25FA-9BC9-9CA94943AA32}"/>
                  </a:ext>
                </a:extLst>
              </p:cNvPr>
              <p:cNvSpPr txBox="1"/>
              <p:nvPr/>
            </p:nvSpPr>
            <p:spPr>
              <a:xfrm>
                <a:off x="6345890" y="3602940"/>
                <a:ext cx="1265193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b="1" i="1" smtClean="0">
                          <a:latin typeface="Cambria Math" panose="02040503050406030204" pitchFamily="18" charset="0"/>
                        </a:rPr>
                        <m:t>𝑷</m:t>
                      </m:r>
                      <m:r>
                        <a:rPr lang="es-SV" b="1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SV" b="1" i="1">
                          <a:latin typeface="Cambria Math" panose="02040503050406030204" pitchFamily="18" charset="0"/>
                        </a:rPr>
                        <m:t>𝒎𝒗</m:t>
                      </m:r>
                    </m:oMath>
                  </m:oMathPara>
                </a14:m>
                <a:endParaRPr lang="es-SV" b="1" dirty="0"/>
              </a:p>
            </p:txBody>
          </p:sp>
        </mc:Choice>
        <mc:Fallback>
          <p:sp>
            <p:nvSpPr>
              <p:cNvPr id="40" name="CuadroTexto 39">
                <a:extLst>
                  <a:ext uri="{FF2B5EF4-FFF2-40B4-BE49-F238E27FC236}">
                    <a16:creationId xmlns:a16="http://schemas.microsoft.com/office/drawing/2014/main" id="{2741F054-4CAF-25FA-9BC9-9CA94943AA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5890" y="3602940"/>
                <a:ext cx="1265193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CuadroTexto 41">
            <a:extLst>
              <a:ext uri="{FF2B5EF4-FFF2-40B4-BE49-F238E27FC236}">
                <a16:creationId xmlns:a16="http://schemas.microsoft.com/office/drawing/2014/main" id="{7955B970-80B2-CAAF-8FE9-76B0B43F4A25}"/>
              </a:ext>
            </a:extLst>
          </p:cNvPr>
          <p:cNvSpPr txBox="1"/>
          <p:nvPr/>
        </p:nvSpPr>
        <p:spPr>
          <a:xfrm>
            <a:off x="6513393" y="4169998"/>
            <a:ext cx="5545269" cy="12676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 un sistema de dos (1 y 2) partículas entonces, se cumplirá que antes (A) y después (B) de un evento, la cantidad de movimiento o </a:t>
            </a:r>
            <a:r>
              <a:rPr lang="es-SV" sz="18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momentum</a:t>
            </a:r>
            <a:r>
              <a:rPr lang="es-SV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en el momento A, será igual a la cantidad en el momento B. Es decir:</a:t>
            </a:r>
            <a:endParaRPr lang="es-SV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4" name="CuadroTexto 43">
                <a:extLst>
                  <a:ext uri="{FF2B5EF4-FFF2-40B4-BE49-F238E27FC236}">
                    <a16:creationId xmlns:a16="http://schemas.microsoft.com/office/drawing/2014/main" id="{DA5E6D15-5CC0-6B59-359C-1459CDD5A882}"/>
                  </a:ext>
                </a:extLst>
              </p:cNvPr>
              <p:cNvSpPr txBox="1"/>
              <p:nvPr/>
            </p:nvSpPr>
            <p:spPr>
              <a:xfrm>
                <a:off x="6400481" y="5593828"/>
                <a:ext cx="4097739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SV" b="1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SV" b="1" i="1">
                              <a:latin typeface="Cambria Math" panose="02040503050406030204" pitchFamily="18" charset="0"/>
                            </a:rPr>
                            <m:t>𝒎</m:t>
                          </m:r>
                        </m:e>
                        <m:sub>
                          <m:r>
                            <a:rPr lang="es-SV" b="1" i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sSub>
                        <m:sSubPr>
                          <m:ctrlPr>
                            <a:rPr lang="es-SV" b="1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SV" b="1" i="1">
                              <a:latin typeface="Cambria Math" panose="02040503050406030204" pitchFamily="18" charset="0"/>
                            </a:rPr>
                            <m:t>𝒗</m:t>
                          </m:r>
                        </m:e>
                        <m:sub>
                          <m:r>
                            <a:rPr lang="es-SV" b="1" i="0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s-SV" b="1" i="1">
                              <a:latin typeface="Cambria Math" panose="02040503050406030204" pitchFamily="18" charset="0"/>
                            </a:rPr>
                            <m:t>𝑨</m:t>
                          </m:r>
                        </m:sub>
                      </m:sSub>
                      <m:r>
                        <a:rPr lang="es-SV" b="1" i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SV" b="1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SV" b="1" i="1">
                              <a:latin typeface="Cambria Math" panose="02040503050406030204" pitchFamily="18" charset="0"/>
                            </a:rPr>
                            <m:t>𝒎</m:t>
                          </m:r>
                        </m:e>
                        <m:sub>
                          <m:r>
                            <a:rPr lang="es-SV" b="1" i="0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sSub>
                        <m:sSubPr>
                          <m:ctrlPr>
                            <a:rPr lang="es-SV" b="1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SV" b="1" i="1">
                              <a:latin typeface="Cambria Math" panose="02040503050406030204" pitchFamily="18" charset="0"/>
                            </a:rPr>
                            <m:t>𝒗</m:t>
                          </m:r>
                        </m:e>
                        <m:sub>
                          <m:r>
                            <a:rPr lang="es-SV" b="1" i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s-SV" b="1" i="1">
                              <a:latin typeface="Cambria Math" panose="02040503050406030204" pitchFamily="18" charset="0"/>
                            </a:rPr>
                            <m:t>𝑨</m:t>
                          </m:r>
                        </m:sub>
                      </m:sSub>
                      <m:r>
                        <a:rPr lang="es-SV" b="1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SV" b="1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SV" b="1" i="1">
                              <a:latin typeface="Cambria Math" panose="02040503050406030204" pitchFamily="18" charset="0"/>
                            </a:rPr>
                            <m:t>𝒎</m:t>
                          </m:r>
                        </m:e>
                        <m:sub>
                          <m:r>
                            <a:rPr lang="es-SV" b="1" i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sSub>
                        <m:sSubPr>
                          <m:ctrlPr>
                            <a:rPr lang="es-SV" b="1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SV" b="1" i="1">
                              <a:latin typeface="Cambria Math" panose="02040503050406030204" pitchFamily="18" charset="0"/>
                            </a:rPr>
                            <m:t>𝒗</m:t>
                          </m:r>
                        </m:e>
                        <m:sub>
                          <m:r>
                            <a:rPr lang="es-SV" b="1" i="0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s-SV" b="1" i="1">
                              <a:latin typeface="Cambria Math" panose="02040503050406030204" pitchFamily="18" charset="0"/>
                            </a:rPr>
                            <m:t>𝑩</m:t>
                          </m:r>
                        </m:sub>
                      </m:sSub>
                      <m:r>
                        <a:rPr lang="es-SV" b="1" i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SV" b="1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SV" b="1" i="1">
                              <a:latin typeface="Cambria Math" panose="02040503050406030204" pitchFamily="18" charset="0"/>
                            </a:rPr>
                            <m:t>𝒎</m:t>
                          </m:r>
                        </m:e>
                        <m:sub>
                          <m:r>
                            <a:rPr lang="es-SV" b="1" i="0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sSub>
                        <m:sSubPr>
                          <m:ctrlPr>
                            <a:rPr lang="es-SV" b="1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SV" b="1" i="1">
                              <a:latin typeface="Cambria Math" panose="02040503050406030204" pitchFamily="18" charset="0"/>
                            </a:rPr>
                            <m:t>𝒗</m:t>
                          </m:r>
                        </m:e>
                        <m:sub>
                          <m:r>
                            <a:rPr lang="es-SV" b="1" i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s-SV" b="1" i="1">
                              <a:latin typeface="Cambria Math" panose="02040503050406030204" pitchFamily="18" charset="0"/>
                            </a:rPr>
                            <m:t>𝑩</m:t>
                          </m:r>
                        </m:sub>
                      </m:sSub>
                    </m:oMath>
                  </m:oMathPara>
                </a14:m>
                <a:endParaRPr lang="es-SV" b="1" dirty="0"/>
              </a:p>
            </p:txBody>
          </p:sp>
        </mc:Choice>
        <mc:Fallback>
          <p:sp>
            <p:nvSpPr>
              <p:cNvPr id="44" name="CuadroTexto 43">
                <a:extLst>
                  <a:ext uri="{FF2B5EF4-FFF2-40B4-BE49-F238E27FC236}">
                    <a16:creationId xmlns:a16="http://schemas.microsoft.com/office/drawing/2014/main" id="{DA5E6D15-5CC0-6B59-359C-1459CDD5A8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481" y="5593828"/>
                <a:ext cx="4097739" cy="36933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6" name="Imagen 45">
            <a:extLst>
              <a:ext uri="{FF2B5EF4-FFF2-40B4-BE49-F238E27FC236}">
                <a16:creationId xmlns:a16="http://schemas.microsoft.com/office/drawing/2014/main" id="{893DDEC0-DE45-5565-2AF2-8D745ABD6A26}"/>
              </a:ext>
            </a:extLst>
          </p:cNvPr>
          <p:cNvPicPr>
            <a:picLocks noChangeAspect="1"/>
          </p:cNvPicPr>
          <p:nvPr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872553" y="1492001"/>
            <a:ext cx="1103633" cy="499539"/>
          </a:xfrm>
          <a:prstGeom prst="rect">
            <a:avLst/>
          </a:prstGeom>
        </p:spPr>
      </p:pic>
      <p:pic>
        <p:nvPicPr>
          <p:cNvPr id="48" name="Imagen 47">
            <a:extLst>
              <a:ext uri="{FF2B5EF4-FFF2-40B4-BE49-F238E27FC236}">
                <a16:creationId xmlns:a16="http://schemas.microsoft.com/office/drawing/2014/main" id="{4E7BA3A1-C646-0EB4-AFB3-6CDA42FC6CDE}"/>
              </a:ext>
            </a:extLst>
          </p:cNvPr>
          <p:cNvPicPr>
            <a:picLocks noChangeAspect="1"/>
          </p:cNvPicPr>
          <p:nvPr/>
        </p:nvPicPr>
        <p:blipFill>
          <a:blip r:embed="rId1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055520" y="1452806"/>
            <a:ext cx="276225" cy="285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6296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25E-7 4.81481E-6 L -0.14219 -0.00047 " pathEditMode="relative" rAng="0" ptsTypes="AA">
                                      <p:cBhvr>
                                        <p:cTn id="6" dur="10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109" y="-23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1.11111E-6 L 0.52878 -0.01412 " pathEditMode="relative" rAng="0" ptsTypes="AA">
                                      <p:cBhvr>
                                        <p:cTn id="8" dur="20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432" y="-7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10" grpId="0"/>
      <p:bldP spid="12" grpId="0"/>
      <p:bldP spid="14" grpId="0"/>
      <p:bldP spid="16" grpId="0"/>
      <p:bldP spid="36" grpId="0"/>
      <p:bldP spid="38" grpId="0"/>
      <p:bldP spid="40" grpId="0"/>
      <p:bldP spid="42" grpId="0"/>
      <p:bldP spid="44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456</TotalTime>
  <Words>380</Words>
  <Application>Microsoft Office PowerPoint</Application>
  <PresentationFormat>Panorámica</PresentationFormat>
  <Paragraphs>18</Paragraphs>
  <Slides>2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9" baseType="lpstr">
      <vt:lpstr>Aptos</vt:lpstr>
      <vt:lpstr>Arial</vt:lpstr>
      <vt:lpstr>Calibri</vt:lpstr>
      <vt:lpstr>Calibri Light</vt:lpstr>
      <vt:lpstr>Cambria Math</vt:lpstr>
      <vt:lpstr>Times New Roman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RUBEN ALFREDO MENDOZA JUAREZ</dc:creator>
  <cp:lastModifiedBy>RUBEN ALFREDO MENDOZA JUAREZ</cp:lastModifiedBy>
  <cp:revision>20</cp:revision>
  <dcterms:created xsi:type="dcterms:W3CDTF">2023-10-27T00:51:22Z</dcterms:created>
  <dcterms:modified xsi:type="dcterms:W3CDTF">2024-10-31T17:44:41Z</dcterms:modified>
</cp:coreProperties>
</file>