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5" r:id="rId3"/>
    <p:sldId id="266" r:id="rId4"/>
    <p:sldId id="267" r:id="rId5"/>
    <p:sldId id="268" r:id="rId6"/>
    <p:sldId id="269" r:id="rId7"/>
    <p:sldId id="270" r:id="rId8"/>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ECC514-7645-BC28-9661-2888E62F8AE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a:extLst>
              <a:ext uri="{FF2B5EF4-FFF2-40B4-BE49-F238E27FC236}">
                <a16:creationId xmlns:a16="http://schemas.microsoft.com/office/drawing/2014/main" id="{5847859D-6676-BC22-CFA3-A555ED5FD4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a:extLst>
              <a:ext uri="{FF2B5EF4-FFF2-40B4-BE49-F238E27FC236}">
                <a16:creationId xmlns:a16="http://schemas.microsoft.com/office/drawing/2014/main" id="{12364248-F4F9-5548-0724-EDE74864C8A9}"/>
              </a:ext>
            </a:extLst>
          </p:cNvPr>
          <p:cNvSpPr>
            <a:spLocks noGrp="1"/>
          </p:cNvSpPr>
          <p:nvPr>
            <p:ph type="dt" sz="half" idx="10"/>
          </p:nvPr>
        </p:nvSpPr>
        <p:spPr/>
        <p:txBody>
          <a:bodyPr/>
          <a:lstStyle/>
          <a:p>
            <a:fld id="{583992F1-720D-40EA-87F6-12F268946C49}" type="datetimeFigureOut">
              <a:rPr lang="es-SV" smtClean="0"/>
              <a:t>12/4/2024</a:t>
            </a:fld>
            <a:endParaRPr lang="es-SV"/>
          </a:p>
        </p:txBody>
      </p:sp>
      <p:sp>
        <p:nvSpPr>
          <p:cNvPr id="5" name="Marcador de pie de página 4">
            <a:extLst>
              <a:ext uri="{FF2B5EF4-FFF2-40B4-BE49-F238E27FC236}">
                <a16:creationId xmlns:a16="http://schemas.microsoft.com/office/drawing/2014/main" id="{F12C8A74-7D84-928D-68FC-B458A73D558C}"/>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FB3F7FB6-9C4E-3610-6DCE-EC396DC0B7A9}"/>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339865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D0FC15-CCA1-6207-1AA2-AA2E92AD91E5}"/>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88C3B033-7BC0-834B-4036-26EFCD5E069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9255CEE9-CDD4-7414-0659-8BE1ED0E6664}"/>
              </a:ext>
            </a:extLst>
          </p:cNvPr>
          <p:cNvSpPr>
            <a:spLocks noGrp="1"/>
          </p:cNvSpPr>
          <p:nvPr>
            <p:ph type="dt" sz="half" idx="10"/>
          </p:nvPr>
        </p:nvSpPr>
        <p:spPr/>
        <p:txBody>
          <a:bodyPr/>
          <a:lstStyle/>
          <a:p>
            <a:fld id="{583992F1-720D-40EA-87F6-12F268946C49}" type="datetimeFigureOut">
              <a:rPr lang="es-SV" smtClean="0"/>
              <a:t>12/4/2024</a:t>
            </a:fld>
            <a:endParaRPr lang="es-SV"/>
          </a:p>
        </p:txBody>
      </p:sp>
      <p:sp>
        <p:nvSpPr>
          <p:cNvPr id="5" name="Marcador de pie de página 4">
            <a:extLst>
              <a:ext uri="{FF2B5EF4-FFF2-40B4-BE49-F238E27FC236}">
                <a16:creationId xmlns:a16="http://schemas.microsoft.com/office/drawing/2014/main" id="{5BF82286-A596-92C9-C4E5-F5019B61647E}"/>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EB073850-2738-7053-7ED7-D7E4D833CEB4}"/>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053837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CC1B99E-2222-ABCC-0108-F673F2ECFF8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B39632D8-C0A4-B481-F1E4-D92493E075B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2422A2E8-CB32-D276-8566-7208F4BEBFF3}"/>
              </a:ext>
            </a:extLst>
          </p:cNvPr>
          <p:cNvSpPr>
            <a:spLocks noGrp="1"/>
          </p:cNvSpPr>
          <p:nvPr>
            <p:ph type="dt" sz="half" idx="10"/>
          </p:nvPr>
        </p:nvSpPr>
        <p:spPr/>
        <p:txBody>
          <a:bodyPr/>
          <a:lstStyle/>
          <a:p>
            <a:fld id="{583992F1-720D-40EA-87F6-12F268946C49}" type="datetimeFigureOut">
              <a:rPr lang="es-SV" smtClean="0"/>
              <a:t>12/4/2024</a:t>
            </a:fld>
            <a:endParaRPr lang="es-SV"/>
          </a:p>
        </p:txBody>
      </p:sp>
      <p:sp>
        <p:nvSpPr>
          <p:cNvPr id="5" name="Marcador de pie de página 4">
            <a:extLst>
              <a:ext uri="{FF2B5EF4-FFF2-40B4-BE49-F238E27FC236}">
                <a16:creationId xmlns:a16="http://schemas.microsoft.com/office/drawing/2014/main" id="{2EB55246-3F53-C3BE-68E7-9EFF79DF7323}"/>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C36BA6E0-D8F6-F66D-C7CA-AAF9536C2AE6}"/>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4083893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9B3026-FEC3-01F7-7632-F76435D3AA2C}"/>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C52C586A-1DDF-36B9-4166-6A706804C13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8ED8641D-356B-EB11-1B27-AE7DBB02B1BC}"/>
              </a:ext>
            </a:extLst>
          </p:cNvPr>
          <p:cNvSpPr>
            <a:spLocks noGrp="1"/>
          </p:cNvSpPr>
          <p:nvPr>
            <p:ph type="dt" sz="half" idx="10"/>
          </p:nvPr>
        </p:nvSpPr>
        <p:spPr/>
        <p:txBody>
          <a:bodyPr/>
          <a:lstStyle/>
          <a:p>
            <a:fld id="{583992F1-720D-40EA-87F6-12F268946C49}" type="datetimeFigureOut">
              <a:rPr lang="es-SV" smtClean="0"/>
              <a:t>12/4/2024</a:t>
            </a:fld>
            <a:endParaRPr lang="es-SV"/>
          </a:p>
        </p:txBody>
      </p:sp>
      <p:sp>
        <p:nvSpPr>
          <p:cNvPr id="5" name="Marcador de pie de página 4">
            <a:extLst>
              <a:ext uri="{FF2B5EF4-FFF2-40B4-BE49-F238E27FC236}">
                <a16:creationId xmlns:a16="http://schemas.microsoft.com/office/drawing/2014/main" id="{3AB41E3B-06D8-C48D-3662-7D39402E37B6}"/>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28ED8C61-72AB-7013-1328-B8F58F5D284A}"/>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238525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4710A6-4BB6-4078-B39E-B1D3E94C67E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B746C3C1-4D78-CE47-ECA7-12266CB65D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AA2441B-DDB4-9714-B260-9785FB3BA58C}"/>
              </a:ext>
            </a:extLst>
          </p:cNvPr>
          <p:cNvSpPr>
            <a:spLocks noGrp="1"/>
          </p:cNvSpPr>
          <p:nvPr>
            <p:ph type="dt" sz="half" idx="10"/>
          </p:nvPr>
        </p:nvSpPr>
        <p:spPr/>
        <p:txBody>
          <a:bodyPr/>
          <a:lstStyle/>
          <a:p>
            <a:fld id="{583992F1-720D-40EA-87F6-12F268946C49}" type="datetimeFigureOut">
              <a:rPr lang="es-SV" smtClean="0"/>
              <a:t>12/4/2024</a:t>
            </a:fld>
            <a:endParaRPr lang="es-SV"/>
          </a:p>
        </p:txBody>
      </p:sp>
      <p:sp>
        <p:nvSpPr>
          <p:cNvPr id="5" name="Marcador de pie de página 4">
            <a:extLst>
              <a:ext uri="{FF2B5EF4-FFF2-40B4-BE49-F238E27FC236}">
                <a16:creationId xmlns:a16="http://schemas.microsoft.com/office/drawing/2014/main" id="{F8509A49-8B0E-5099-F43D-C87576E56088}"/>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26B6196A-1E06-2F54-17BF-FADD945CB235}"/>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1208098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C0F371-1A76-E6D7-1E1D-0BD60395FB50}"/>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2C6A5E95-D116-BEB0-7A92-025B8329D90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a:extLst>
              <a:ext uri="{FF2B5EF4-FFF2-40B4-BE49-F238E27FC236}">
                <a16:creationId xmlns:a16="http://schemas.microsoft.com/office/drawing/2014/main" id="{73F47832-B5D8-3FE8-696A-BDFB1DB2388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a:extLst>
              <a:ext uri="{FF2B5EF4-FFF2-40B4-BE49-F238E27FC236}">
                <a16:creationId xmlns:a16="http://schemas.microsoft.com/office/drawing/2014/main" id="{37E041E1-B84B-8D0B-7C11-46B9E8FA2F65}"/>
              </a:ext>
            </a:extLst>
          </p:cNvPr>
          <p:cNvSpPr>
            <a:spLocks noGrp="1"/>
          </p:cNvSpPr>
          <p:nvPr>
            <p:ph type="dt" sz="half" idx="10"/>
          </p:nvPr>
        </p:nvSpPr>
        <p:spPr/>
        <p:txBody>
          <a:bodyPr/>
          <a:lstStyle/>
          <a:p>
            <a:fld id="{583992F1-720D-40EA-87F6-12F268946C49}" type="datetimeFigureOut">
              <a:rPr lang="es-SV" smtClean="0"/>
              <a:t>12/4/2024</a:t>
            </a:fld>
            <a:endParaRPr lang="es-SV"/>
          </a:p>
        </p:txBody>
      </p:sp>
      <p:sp>
        <p:nvSpPr>
          <p:cNvPr id="6" name="Marcador de pie de página 5">
            <a:extLst>
              <a:ext uri="{FF2B5EF4-FFF2-40B4-BE49-F238E27FC236}">
                <a16:creationId xmlns:a16="http://schemas.microsoft.com/office/drawing/2014/main" id="{E205F3FA-BE71-3A6F-068B-B7CF9C704230}"/>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1ED5334F-EBFD-26CE-8399-B8DCCE13C723}"/>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2583944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2F78BA-5632-36EA-A976-6E7FFD45B72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A2B48C2A-9560-9E15-5D0C-F8E814920A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F8FEC13-2BDE-93E5-9ED7-FB12105EF82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a:extLst>
              <a:ext uri="{FF2B5EF4-FFF2-40B4-BE49-F238E27FC236}">
                <a16:creationId xmlns:a16="http://schemas.microsoft.com/office/drawing/2014/main" id="{D5A6E5CE-C2D5-69F5-69AE-418FF3CFA8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AC6BE11-CE23-8DAD-491D-F419E74FE02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a:extLst>
              <a:ext uri="{FF2B5EF4-FFF2-40B4-BE49-F238E27FC236}">
                <a16:creationId xmlns:a16="http://schemas.microsoft.com/office/drawing/2014/main" id="{EF15A27A-2428-A82D-6B53-55FE5BF8468F}"/>
              </a:ext>
            </a:extLst>
          </p:cNvPr>
          <p:cNvSpPr>
            <a:spLocks noGrp="1"/>
          </p:cNvSpPr>
          <p:nvPr>
            <p:ph type="dt" sz="half" idx="10"/>
          </p:nvPr>
        </p:nvSpPr>
        <p:spPr/>
        <p:txBody>
          <a:bodyPr/>
          <a:lstStyle/>
          <a:p>
            <a:fld id="{583992F1-720D-40EA-87F6-12F268946C49}" type="datetimeFigureOut">
              <a:rPr lang="es-SV" smtClean="0"/>
              <a:t>12/4/2024</a:t>
            </a:fld>
            <a:endParaRPr lang="es-SV"/>
          </a:p>
        </p:txBody>
      </p:sp>
      <p:sp>
        <p:nvSpPr>
          <p:cNvPr id="8" name="Marcador de pie de página 7">
            <a:extLst>
              <a:ext uri="{FF2B5EF4-FFF2-40B4-BE49-F238E27FC236}">
                <a16:creationId xmlns:a16="http://schemas.microsoft.com/office/drawing/2014/main" id="{403E156F-8518-8CC8-E758-A114C579C13D}"/>
              </a:ext>
            </a:extLst>
          </p:cNvPr>
          <p:cNvSpPr>
            <a:spLocks noGrp="1"/>
          </p:cNvSpPr>
          <p:nvPr>
            <p:ph type="ftr" sz="quarter" idx="11"/>
          </p:nvPr>
        </p:nvSpPr>
        <p:spPr/>
        <p:txBody>
          <a:bodyPr/>
          <a:lstStyle/>
          <a:p>
            <a:endParaRPr lang="es-SV"/>
          </a:p>
        </p:txBody>
      </p:sp>
      <p:sp>
        <p:nvSpPr>
          <p:cNvPr id="9" name="Marcador de número de diapositiva 8">
            <a:extLst>
              <a:ext uri="{FF2B5EF4-FFF2-40B4-BE49-F238E27FC236}">
                <a16:creationId xmlns:a16="http://schemas.microsoft.com/office/drawing/2014/main" id="{13BFBF1B-B300-EF95-FF55-483FBE92D207}"/>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2335558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337425-9307-DF46-FE41-E2E328708AFE}"/>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fecha 2">
            <a:extLst>
              <a:ext uri="{FF2B5EF4-FFF2-40B4-BE49-F238E27FC236}">
                <a16:creationId xmlns:a16="http://schemas.microsoft.com/office/drawing/2014/main" id="{7D5724DD-6F30-AEF0-AC28-3780696486E4}"/>
              </a:ext>
            </a:extLst>
          </p:cNvPr>
          <p:cNvSpPr>
            <a:spLocks noGrp="1"/>
          </p:cNvSpPr>
          <p:nvPr>
            <p:ph type="dt" sz="half" idx="10"/>
          </p:nvPr>
        </p:nvSpPr>
        <p:spPr/>
        <p:txBody>
          <a:bodyPr/>
          <a:lstStyle/>
          <a:p>
            <a:fld id="{583992F1-720D-40EA-87F6-12F268946C49}" type="datetimeFigureOut">
              <a:rPr lang="es-SV" smtClean="0"/>
              <a:t>12/4/2024</a:t>
            </a:fld>
            <a:endParaRPr lang="es-SV"/>
          </a:p>
        </p:txBody>
      </p:sp>
      <p:sp>
        <p:nvSpPr>
          <p:cNvPr id="4" name="Marcador de pie de página 3">
            <a:extLst>
              <a:ext uri="{FF2B5EF4-FFF2-40B4-BE49-F238E27FC236}">
                <a16:creationId xmlns:a16="http://schemas.microsoft.com/office/drawing/2014/main" id="{E125AFF8-80F9-4C87-570D-299E50AF18A2}"/>
              </a:ext>
            </a:extLst>
          </p:cNvPr>
          <p:cNvSpPr>
            <a:spLocks noGrp="1"/>
          </p:cNvSpPr>
          <p:nvPr>
            <p:ph type="ftr" sz="quarter" idx="11"/>
          </p:nvPr>
        </p:nvSpPr>
        <p:spPr/>
        <p:txBody>
          <a:bodyPr/>
          <a:lstStyle/>
          <a:p>
            <a:endParaRPr lang="es-SV"/>
          </a:p>
        </p:txBody>
      </p:sp>
      <p:sp>
        <p:nvSpPr>
          <p:cNvPr id="5" name="Marcador de número de diapositiva 4">
            <a:extLst>
              <a:ext uri="{FF2B5EF4-FFF2-40B4-BE49-F238E27FC236}">
                <a16:creationId xmlns:a16="http://schemas.microsoft.com/office/drawing/2014/main" id="{2EA2683F-7F0A-5B47-A87E-4BC820BBAC96}"/>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1845406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678F9DF-F59F-778B-F503-34B302BCC1EA}"/>
              </a:ext>
            </a:extLst>
          </p:cNvPr>
          <p:cNvSpPr>
            <a:spLocks noGrp="1"/>
          </p:cNvSpPr>
          <p:nvPr>
            <p:ph type="dt" sz="half" idx="10"/>
          </p:nvPr>
        </p:nvSpPr>
        <p:spPr/>
        <p:txBody>
          <a:bodyPr/>
          <a:lstStyle/>
          <a:p>
            <a:fld id="{583992F1-720D-40EA-87F6-12F268946C49}" type="datetimeFigureOut">
              <a:rPr lang="es-SV" smtClean="0"/>
              <a:t>12/4/2024</a:t>
            </a:fld>
            <a:endParaRPr lang="es-SV"/>
          </a:p>
        </p:txBody>
      </p:sp>
      <p:sp>
        <p:nvSpPr>
          <p:cNvPr id="3" name="Marcador de pie de página 2">
            <a:extLst>
              <a:ext uri="{FF2B5EF4-FFF2-40B4-BE49-F238E27FC236}">
                <a16:creationId xmlns:a16="http://schemas.microsoft.com/office/drawing/2014/main" id="{52CD8674-1C8C-039C-3E13-B6BC6A6543D4}"/>
              </a:ext>
            </a:extLst>
          </p:cNvPr>
          <p:cNvSpPr>
            <a:spLocks noGrp="1"/>
          </p:cNvSpPr>
          <p:nvPr>
            <p:ph type="ftr" sz="quarter" idx="11"/>
          </p:nvPr>
        </p:nvSpPr>
        <p:spPr/>
        <p:txBody>
          <a:bodyPr/>
          <a:lstStyle/>
          <a:p>
            <a:endParaRPr lang="es-SV"/>
          </a:p>
        </p:txBody>
      </p:sp>
      <p:sp>
        <p:nvSpPr>
          <p:cNvPr id="4" name="Marcador de número de diapositiva 3">
            <a:extLst>
              <a:ext uri="{FF2B5EF4-FFF2-40B4-BE49-F238E27FC236}">
                <a16:creationId xmlns:a16="http://schemas.microsoft.com/office/drawing/2014/main" id="{FF5C5161-61D2-EAED-3320-D7234C95FCA3}"/>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2169810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DF34B7-CDDD-E590-1172-B03260FD293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C4766729-7F65-2B79-13B7-1FDD7CD89A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a:extLst>
              <a:ext uri="{FF2B5EF4-FFF2-40B4-BE49-F238E27FC236}">
                <a16:creationId xmlns:a16="http://schemas.microsoft.com/office/drawing/2014/main" id="{E18E064E-397B-46C3-DA24-3956AEAE7D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D5D5E45-BD7D-A158-6143-696CFA5E8363}"/>
              </a:ext>
            </a:extLst>
          </p:cNvPr>
          <p:cNvSpPr>
            <a:spLocks noGrp="1"/>
          </p:cNvSpPr>
          <p:nvPr>
            <p:ph type="dt" sz="half" idx="10"/>
          </p:nvPr>
        </p:nvSpPr>
        <p:spPr/>
        <p:txBody>
          <a:bodyPr/>
          <a:lstStyle/>
          <a:p>
            <a:fld id="{583992F1-720D-40EA-87F6-12F268946C49}" type="datetimeFigureOut">
              <a:rPr lang="es-SV" smtClean="0"/>
              <a:t>12/4/2024</a:t>
            </a:fld>
            <a:endParaRPr lang="es-SV"/>
          </a:p>
        </p:txBody>
      </p:sp>
      <p:sp>
        <p:nvSpPr>
          <p:cNvPr id="6" name="Marcador de pie de página 5">
            <a:extLst>
              <a:ext uri="{FF2B5EF4-FFF2-40B4-BE49-F238E27FC236}">
                <a16:creationId xmlns:a16="http://schemas.microsoft.com/office/drawing/2014/main" id="{FDAA0764-D758-48A5-0A23-01C1889DC3BE}"/>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882B1B9D-5482-30F3-4858-828B67A27243}"/>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1763427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F298F4-F6E4-C700-2233-66A12873E16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a:extLst>
              <a:ext uri="{FF2B5EF4-FFF2-40B4-BE49-F238E27FC236}">
                <a16:creationId xmlns:a16="http://schemas.microsoft.com/office/drawing/2014/main" id="{F53553A4-77DC-89DF-A7B3-5CDA6A8CAE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a:extLst>
              <a:ext uri="{FF2B5EF4-FFF2-40B4-BE49-F238E27FC236}">
                <a16:creationId xmlns:a16="http://schemas.microsoft.com/office/drawing/2014/main" id="{DD5C3082-045F-05C5-3905-43A67570D1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5AF4ABE-1758-081E-2920-5A4D00A3042A}"/>
              </a:ext>
            </a:extLst>
          </p:cNvPr>
          <p:cNvSpPr>
            <a:spLocks noGrp="1"/>
          </p:cNvSpPr>
          <p:nvPr>
            <p:ph type="dt" sz="half" idx="10"/>
          </p:nvPr>
        </p:nvSpPr>
        <p:spPr/>
        <p:txBody>
          <a:bodyPr/>
          <a:lstStyle/>
          <a:p>
            <a:fld id="{583992F1-720D-40EA-87F6-12F268946C49}" type="datetimeFigureOut">
              <a:rPr lang="es-SV" smtClean="0"/>
              <a:t>12/4/2024</a:t>
            </a:fld>
            <a:endParaRPr lang="es-SV"/>
          </a:p>
        </p:txBody>
      </p:sp>
      <p:sp>
        <p:nvSpPr>
          <p:cNvPr id="6" name="Marcador de pie de página 5">
            <a:extLst>
              <a:ext uri="{FF2B5EF4-FFF2-40B4-BE49-F238E27FC236}">
                <a16:creationId xmlns:a16="http://schemas.microsoft.com/office/drawing/2014/main" id="{522F55D8-500E-A2C7-DB24-68B8F791C451}"/>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7C616411-1979-7FE6-4955-5FFC2EC01A56}"/>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181502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577D8B9-BAE5-DCEB-7900-49FBB0ED22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685527E7-AD39-A225-4045-2849B612F0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12350191-2285-9402-3A2C-2366C1F7E2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992F1-720D-40EA-87F6-12F268946C49}" type="datetimeFigureOut">
              <a:rPr lang="es-SV" smtClean="0"/>
              <a:t>12/4/2024</a:t>
            </a:fld>
            <a:endParaRPr lang="es-SV"/>
          </a:p>
        </p:txBody>
      </p:sp>
      <p:sp>
        <p:nvSpPr>
          <p:cNvPr id="5" name="Marcador de pie de página 4">
            <a:extLst>
              <a:ext uri="{FF2B5EF4-FFF2-40B4-BE49-F238E27FC236}">
                <a16:creationId xmlns:a16="http://schemas.microsoft.com/office/drawing/2014/main" id="{5ED19B8C-3505-A460-49A2-31F905FE36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a:extLst>
              <a:ext uri="{FF2B5EF4-FFF2-40B4-BE49-F238E27FC236}">
                <a16:creationId xmlns:a16="http://schemas.microsoft.com/office/drawing/2014/main" id="{4E995317-7BAB-359A-0A08-466E481716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A1CC34-12E7-4208-B247-25AE5DEDE26D}" type="slidenum">
              <a:rPr lang="es-SV" smtClean="0"/>
              <a:t>‹Nº›</a:t>
            </a:fld>
            <a:endParaRPr lang="es-SV"/>
          </a:p>
        </p:txBody>
      </p:sp>
    </p:spTree>
    <p:extLst>
      <p:ext uri="{BB962C8B-B14F-4D97-AF65-F5344CB8AC3E}">
        <p14:creationId xmlns:p14="http://schemas.microsoft.com/office/powerpoint/2010/main" val="1218546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 Id="rId9" Type="http://schemas.openxmlformats.org/officeDocument/2006/relationships/image" Target="../media/image21.png"/></Relationships>
</file>

<file path=ppt/slides/_rels/slide5.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9.png"/><Relationship Id="rId4" Type="http://schemas.openxmlformats.org/officeDocument/2006/relationships/image" Target="../media/image28.png"/></Relationships>
</file>

<file path=ppt/slides/_rels/slide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3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99B6CE2E-E9FF-EBE2-F0D1-052ED4C530F0}"/>
              </a:ext>
            </a:extLst>
          </p:cNvPr>
          <p:cNvPicPr>
            <a:picLocks noChangeAspect="1"/>
          </p:cNvPicPr>
          <p:nvPr/>
        </p:nvPicPr>
        <p:blipFill>
          <a:blip r:embed="rId2"/>
          <a:stretch>
            <a:fillRect/>
          </a:stretch>
        </p:blipFill>
        <p:spPr>
          <a:xfrm>
            <a:off x="4281" y="0"/>
            <a:ext cx="12187719" cy="6858000"/>
          </a:xfrm>
          <a:prstGeom prst="rect">
            <a:avLst/>
          </a:prstGeom>
        </p:spPr>
      </p:pic>
      <p:sp>
        <p:nvSpPr>
          <p:cNvPr id="3" name="CuadroTexto 2">
            <a:extLst>
              <a:ext uri="{FF2B5EF4-FFF2-40B4-BE49-F238E27FC236}">
                <a16:creationId xmlns:a16="http://schemas.microsoft.com/office/drawing/2014/main" id="{025DAA48-9FC7-F098-5B65-5FF18BC3FA04}"/>
              </a:ext>
            </a:extLst>
          </p:cNvPr>
          <p:cNvSpPr txBox="1"/>
          <p:nvPr/>
        </p:nvSpPr>
        <p:spPr>
          <a:xfrm>
            <a:off x="200824" y="3812088"/>
            <a:ext cx="11630828" cy="1769202"/>
          </a:xfrm>
          <a:prstGeom prst="rect">
            <a:avLst/>
          </a:prstGeom>
          <a:noFill/>
        </p:spPr>
        <p:txBody>
          <a:bodyPr wrap="square">
            <a:spAutoFit/>
          </a:bodyPr>
          <a:lstStyle/>
          <a:p>
            <a:pPr>
              <a:lnSpc>
                <a:spcPct val="107000"/>
              </a:lnSpc>
              <a:spcAft>
                <a:spcPts val="800"/>
              </a:spcAft>
            </a:pPr>
            <a:r>
              <a:rPr lang="es-SV" sz="1800" b="1" dirty="0">
                <a:effectLst/>
                <a:latin typeface="Aptos" panose="020B0004020202020204" pitchFamily="34" charset="0"/>
                <a:ea typeface="Aptos" panose="020B0004020202020204" pitchFamily="34" charset="0"/>
                <a:cs typeface="Times New Roman" panose="02020603050405020304" pitchFamily="18" charset="0"/>
              </a:rPr>
              <a:t>Energía Potencial Gravitatoria (</a:t>
            </a:r>
            <a:r>
              <a:rPr lang="es-SV" sz="1800" b="1" dirty="0" err="1">
                <a:effectLst/>
                <a:latin typeface="Aptos" panose="020B0004020202020204" pitchFamily="34" charset="0"/>
                <a:ea typeface="Aptos" panose="020B0004020202020204" pitchFamily="34" charset="0"/>
                <a:cs typeface="Times New Roman" panose="02020603050405020304" pitchFamily="18" charset="0"/>
              </a:rPr>
              <a:t>Ug</a:t>
            </a:r>
            <a:r>
              <a:rPr lang="es-SV" sz="1800" b="1" dirty="0">
                <a:effectLst/>
                <a:latin typeface="Aptos" panose="020B0004020202020204" pitchFamily="34" charset="0"/>
                <a:ea typeface="Aptos" panose="020B0004020202020204" pitchFamily="34" charset="0"/>
                <a:cs typeface="Times New Roman" panose="02020603050405020304" pitchFamily="18" charset="0"/>
              </a:rPr>
              <a:t>)</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Es una forma de energía asociada a la posición que tiene una partícula en un campo gravitatorio. Para el caso si pensamos en nuestro planeta, la Energía Potencial Gravitatoria, es el trabajo realizado por una fuerza externa, para mover una partícula entre dos puntos diferentes en el campo gravitatorio, </a:t>
            </a:r>
            <a:r>
              <a:rPr lang="es-SV" sz="1800" u="sng" dirty="0">
                <a:effectLst/>
                <a:latin typeface="Aptos" panose="020B0004020202020204" pitchFamily="34" charset="0"/>
                <a:ea typeface="Aptos" panose="020B0004020202020204" pitchFamily="34" charset="0"/>
                <a:cs typeface="Times New Roman" panose="02020603050405020304" pitchFamily="18" charset="0"/>
              </a:rPr>
              <a:t>con velocidad constante</a:t>
            </a:r>
            <a:r>
              <a:rPr lang="es-SV" sz="1800" dirty="0">
                <a:effectLst/>
                <a:latin typeface="Aptos" panose="020B0004020202020204" pitchFamily="34" charset="0"/>
                <a:ea typeface="Aptos" panose="020B0004020202020204" pitchFamily="34" charset="0"/>
                <a:cs typeface="Times New Roman" panose="02020603050405020304" pitchFamily="18" charset="0"/>
              </a:rPr>
              <a:t>.</a:t>
            </a:r>
          </a:p>
          <a:p>
            <a:pPr>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Pensemos en un objeto que está justo en el suelo, y vamos a subirlo hasta una altura “y”:</a:t>
            </a:r>
          </a:p>
        </p:txBody>
      </p:sp>
      <p:sp>
        <p:nvSpPr>
          <p:cNvPr id="5" name="CuadroTexto 4">
            <a:extLst>
              <a:ext uri="{FF2B5EF4-FFF2-40B4-BE49-F238E27FC236}">
                <a16:creationId xmlns:a16="http://schemas.microsoft.com/office/drawing/2014/main" id="{78902F30-6A4A-BF40-3D48-D9C043392A46}"/>
              </a:ext>
            </a:extLst>
          </p:cNvPr>
          <p:cNvSpPr txBox="1"/>
          <p:nvPr/>
        </p:nvSpPr>
        <p:spPr>
          <a:xfrm>
            <a:off x="153824" y="616347"/>
            <a:ext cx="6152972" cy="378565"/>
          </a:xfrm>
          <a:prstGeom prst="rect">
            <a:avLst/>
          </a:prstGeom>
          <a:noFill/>
        </p:spPr>
        <p:txBody>
          <a:bodyPr wrap="square">
            <a:spAutoFit/>
          </a:bodyPr>
          <a:lstStyle/>
          <a:p>
            <a:pPr>
              <a:lnSpc>
                <a:spcPct val="107000"/>
              </a:lnSpc>
              <a:spcAft>
                <a:spcPts val="800"/>
              </a:spcAft>
            </a:pPr>
            <a:r>
              <a:rPr lang="es-SV" sz="1800" b="1" dirty="0">
                <a:effectLst/>
                <a:latin typeface="Aptos" panose="020B0004020202020204" pitchFamily="34" charset="0"/>
                <a:ea typeface="Aptos" panose="020B0004020202020204" pitchFamily="34" charset="0"/>
                <a:cs typeface="Times New Roman" panose="02020603050405020304" pitchFamily="18" charset="0"/>
              </a:rPr>
              <a:t>Energía Potencial y Fuerzas Conservativas.</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10" name="CuadroTexto 9">
            <a:extLst>
              <a:ext uri="{FF2B5EF4-FFF2-40B4-BE49-F238E27FC236}">
                <a16:creationId xmlns:a16="http://schemas.microsoft.com/office/drawing/2014/main" id="{C87F7E1F-33A2-D968-76D6-214BF50D5D55}"/>
              </a:ext>
            </a:extLst>
          </p:cNvPr>
          <p:cNvSpPr txBox="1"/>
          <p:nvPr/>
        </p:nvSpPr>
        <p:spPr>
          <a:xfrm>
            <a:off x="153823" y="994912"/>
            <a:ext cx="11613735" cy="971292"/>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Una fuerza conservativa es aquella que cumple con la propiedad de conservación de la energía mecánica total en un sistema físico. Esto significa que cuando un objeto se mueve bajo la influencia de una fuerza conservativa, la suma de todas las formas de energía del sistema permanece constante a lo largo del tiempo.</a:t>
            </a:r>
          </a:p>
        </p:txBody>
      </p:sp>
      <p:sp>
        <p:nvSpPr>
          <p:cNvPr id="12" name="CuadroTexto 11">
            <a:extLst>
              <a:ext uri="{FF2B5EF4-FFF2-40B4-BE49-F238E27FC236}">
                <a16:creationId xmlns:a16="http://schemas.microsoft.com/office/drawing/2014/main" id="{4F0067ED-3DDA-6F8E-1061-AFAA3DB0B13E}"/>
              </a:ext>
            </a:extLst>
          </p:cNvPr>
          <p:cNvSpPr txBox="1"/>
          <p:nvPr/>
        </p:nvSpPr>
        <p:spPr>
          <a:xfrm>
            <a:off x="153823" y="2344769"/>
            <a:ext cx="11724831" cy="971292"/>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Formalmente, una fuerza se considera conservativa si el trabajo realizado por esa fuerza sobre una partícula en una trayectoria cerrada es cero. En otras palabras, si un objeto se mueve y vuelve a su punto de partida, el trabajo total realizado por la fuerza conservativa sobre ese objeto es cero.</a:t>
            </a:r>
          </a:p>
        </p:txBody>
      </p:sp>
    </p:spTree>
    <p:extLst>
      <p:ext uri="{BB962C8B-B14F-4D97-AF65-F5344CB8AC3E}">
        <p14:creationId xmlns:p14="http://schemas.microsoft.com/office/powerpoint/2010/main" val="2409881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10"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99B6CE2E-E9FF-EBE2-F0D1-052ED4C530F0}"/>
              </a:ext>
            </a:extLst>
          </p:cNvPr>
          <p:cNvPicPr>
            <a:picLocks noChangeAspect="1"/>
          </p:cNvPicPr>
          <p:nvPr/>
        </p:nvPicPr>
        <p:blipFill>
          <a:blip r:embed="rId2"/>
          <a:stretch>
            <a:fillRect/>
          </a:stretch>
        </p:blipFill>
        <p:spPr>
          <a:xfrm>
            <a:off x="4281" y="0"/>
            <a:ext cx="12187719" cy="6858000"/>
          </a:xfrm>
          <a:prstGeom prst="rect">
            <a:avLst/>
          </a:prstGeom>
        </p:spPr>
      </p:pic>
      <p:pic>
        <p:nvPicPr>
          <p:cNvPr id="2" name="Imagen 1">
            <a:extLst>
              <a:ext uri="{FF2B5EF4-FFF2-40B4-BE49-F238E27FC236}">
                <a16:creationId xmlns:a16="http://schemas.microsoft.com/office/drawing/2014/main" id="{6E384765-55DB-33C6-50A3-2D31B78C032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1931" y="689148"/>
            <a:ext cx="1113155" cy="1932940"/>
          </a:xfrm>
          <a:prstGeom prst="rect">
            <a:avLst/>
          </a:prstGeom>
          <a:noFill/>
          <a:ln>
            <a:noFill/>
          </a:ln>
        </p:spPr>
      </p:pic>
      <p:sp>
        <p:nvSpPr>
          <p:cNvPr id="4" name="CuadroTexto 3">
            <a:extLst>
              <a:ext uri="{FF2B5EF4-FFF2-40B4-BE49-F238E27FC236}">
                <a16:creationId xmlns:a16="http://schemas.microsoft.com/office/drawing/2014/main" id="{74578884-8D79-6C2D-9C26-00B31E8B0A0B}"/>
              </a:ext>
            </a:extLst>
          </p:cNvPr>
          <p:cNvSpPr txBox="1"/>
          <p:nvPr/>
        </p:nvSpPr>
        <p:spPr>
          <a:xfrm>
            <a:off x="6471446" y="689148"/>
            <a:ext cx="5347388" cy="378565"/>
          </a:xfrm>
          <a:prstGeom prst="rect">
            <a:avLst/>
          </a:prstGeom>
          <a:noFill/>
        </p:spPr>
        <p:txBody>
          <a:bodyPr wrap="square">
            <a:spAutoFit/>
          </a:bodyPr>
          <a:lstStyle/>
          <a:p>
            <a:pPr>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Por lo tanto, el trabajo realizado por la fuerza F sería:</a:t>
            </a:r>
          </a:p>
        </p:txBody>
      </p:sp>
      <p:sp>
        <p:nvSpPr>
          <p:cNvPr id="6" name="CuadroTexto 5">
            <a:extLst>
              <a:ext uri="{FF2B5EF4-FFF2-40B4-BE49-F238E27FC236}">
                <a16:creationId xmlns:a16="http://schemas.microsoft.com/office/drawing/2014/main" id="{E3CBC569-3573-45F7-3B73-4476F305E496}"/>
              </a:ext>
            </a:extLst>
          </p:cNvPr>
          <p:cNvSpPr txBox="1"/>
          <p:nvPr/>
        </p:nvSpPr>
        <p:spPr>
          <a:xfrm>
            <a:off x="119641" y="2713818"/>
            <a:ext cx="6152972" cy="378565"/>
          </a:xfrm>
          <a:prstGeom prst="rect">
            <a:avLst/>
          </a:prstGeom>
          <a:noFill/>
        </p:spPr>
        <p:txBody>
          <a:bodyPr wrap="square">
            <a:spAutoFit/>
          </a:bodyPr>
          <a:lstStyle/>
          <a:p>
            <a:pPr>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Haciendo sumatoria de fuerzas en y (hacia arriba positivo):</a:t>
            </a:r>
          </a:p>
        </p:txBody>
      </p:sp>
      <mc:AlternateContent xmlns:mc="http://schemas.openxmlformats.org/markup-compatibility/2006">
        <mc:Choice xmlns:a14="http://schemas.microsoft.com/office/drawing/2010/main" Requires="a14">
          <p:sp>
            <p:nvSpPr>
              <p:cNvPr id="9" name="CuadroTexto 8">
                <a:extLst>
                  <a:ext uri="{FF2B5EF4-FFF2-40B4-BE49-F238E27FC236}">
                    <a16:creationId xmlns:a16="http://schemas.microsoft.com/office/drawing/2014/main" id="{814D04B9-5A51-5FA0-70CE-2181B9BDF744}"/>
                  </a:ext>
                </a:extLst>
              </p:cNvPr>
              <p:cNvSpPr txBox="1"/>
              <p:nvPr/>
            </p:nvSpPr>
            <p:spPr>
              <a:xfrm>
                <a:off x="119641" y="3092383"/>
                <a:ext cx="6152972" cy="674928"/>
              </a:xfrm>
              <a:prstGeom prst="rect">
                <a:avLst/>
              </a:prstGeom>
              <a:noFill/>
            </p:spPr>
            <p:txBody>
              <a:bodyPr wrap="square">
                <a:spAutoFit/>
              </a:bodyPr>
              <a:lstStyle/>
              <a:p>
                <a:pPr>
                  <a:lnSpc>
                    <a:spcPct val="107000"/>
                  </a:lnSpc>
                  <a:spcAft>
                    <a:spcPts val="800"/>
                  </a:spcAft>
                </a:pPr>
                <a14:m>
                  <m:oMath xmlns:m="http://schemas.openxmlformats.org/officeDocument/2006/math">
                    <m:nary>
                      <m:naryPr>
                        <m:chr m:val="∑"/>
                        <m:limLoc m:val="undOvr"/>
                        <m:subHide m:val="on"/>
                        <m:supHide m:val="on"/>
                        <m:ctrlPr>
                          <a:rPr lang="es-SV" sz="1800" i="1" smtClean="0">
                            <a:effectLst/>
                            <a:latin typeface="Cambria Math" panose="02040503050406030204" pitchFamily="18" charset="0"/>
                            <a:ea typeface="Aptos" panose="020B0004020202020204" pitchFamily="34" charset="0"/>
                            <a:cs typeface="Times New Roman" panose="02020603050405020304" pitchFamily="18" charset="0"/>
                          </a:rPr>
                        </m:ctrlPr>
                      </m:naryPr>
                      <m:sub/>
                      <m:sup/>
                      <m:e>
                        <m:r>
                          <a:rPr lang="es-SV" sz="1800" i="1">
                            <a:effectLst/>
                            <a:latin typeface="Cambria Math" panose="02040503050406030204" pitchFamily="18" charset="0"/>
                            <a:ea typeface="Aptos" panose="020B0004020202020204" pitchFamily="34" charset="0"/>
                            <a:cs typeface="Times New Roman" panose="02020603050405020304" pitchFamily="18" charset="0"/>
                          </a:rPr>
                          <m:t>𝐹𝑦</m:t>
                        </m:r>
                        <m:r>
                          <a:rPr lang="es-SV" sz="1800" i="1">
                            <a:effectLst/>
                            <a:latin typeface="Cambria Math" panose="02040503050406030204" pitchFamily="18" charset="0"/>
                            <a:ea typeface="Aptos" panose="020B0004020202020204" pitchFamily="34" charset="0"/>
                            <a:cs typeface="Times New Roman" panose="02020603050405020304" pitchFamily="18" charset="0"/>
                          </a:rPr>
                          <m:t>=</m:t>
                        </m:r>
                        <m:r>
                          <a:rPr lang="es-SV" sz="1800" i="1">
                            <a:effectLst/>
                            <a:latin typeface="Cambria Math" panose="02040503050406030204" pitchFamily="18" charset="0"/>
                            <a:ea typeface="Aptos" panose="020B0004020202020204" pitchFamily="34" charset="0"/>
                            <a:cs typeface="Times New Roman" panose="02020603050405020304" pitchFamily="18" charset="0"/>
                          </a:rPr>
                          <m:t>𝑚𝑎</m:t>
                        </m:r>
                      </m:e>
                    </m:nary>
                  </m:oMath>
                </a14:m>
                <a:r>
                  <a:rPr lang="es-SV" sz="1800" dirty="0">
                    <a:effectLst/>
                    <a:latin typeface="Aptos" panose="020B0004020202020204" pitchFamily="34" charset="0"/>
                    <a:ea typeface="Times New Roman" panose="02020603050405020304" pitchFamily="18" charset="0"/>
                    <a:cs typeface="Times New Roman" panose="02020603050405020304" pitchFamily="18" charset="0"/>
                  </a:rPr>
                  <a:t>  (pero el sistema se debe mover con velocidad constante)</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p:sp>
            <p:nvSpPr>
              <p:cNvPr id="9" name="CuadroTexto 8">
                <a:extLst>
                  <a:ext uri="{FF2B5EF4-FFF2-40B4-BE49-F238E27FC236}">
                    <a16:creationId xmlns:a16="http://schemas.microsoft.com/office/drawing/2014/main" id="{814D04B9-5A51-5FA0-70CE-2181B9BDF744}"/>
                  </a:ext>
                </a:extLst>
              </p:cNvPr>
              <p:cNvSpPr txBox="1">
                <a:spLocks noRot="1" noChangeAspect="1" noMove="1" noResize="1" noEditPoints="1" noAdjustHandles="1" noChangeArrowheads="1" noChangeShapeType="1" noTextEdit="1"/>
              </p:cNvSpPr>
              <p:nvPr/>
            </p:nvSpPr>
            <p:spPr>
              <a:xfrm>
                <a:off x="119641" y="3092383"/>
                <a:ext cx="6152972" cy="674928"/>
              </a:xfrm>
              <a:prstGeom prst="rect">
                <a:avLst/>
              </a:prstGeom>
              <a:blipFill>
                <a:blip r:embed="rId4"/>
                <a:stretch>
                  <a:fillRect l="-5550" t="-64865" b="-56757"/>
                </a:stretch>
              </a:blipFill>
            </p:spPr>
            <p:txBody>
              <a:bodyPr/>
              <a:lstStyle/>
              <a:p>
                <a:r>
                  <a:rPr lang="es-SV">
                    <a:noFill/>
                  </a:rPr>
                  <a:t> </a:t>
                </a:r>
              </a:p>
            </p:txBody>
          </p:sp>
        </mc:Fallback>
      </mc:AlternateContent>
      <p:pic>
        <p:nvPicPr>
          <p:cNvPr id="11" name="Imagen 10">
            <a:extLst>
              <a:ext uri="{FF2B5EF4-FFF2-40B4-BE49-F238E27FC236}">
                <a16:creationId xmlns:a16="http://schemas.microsoft.com/office/drawing/2014/main" id="{0D12362C-0F20-571A-C230-C81A6BC8CFA9}"/>
              </a:ext>
            </a:extLst>
          </p:cNvPr>
          <p:cNvPicPr>
            <a:picLocks noChangeAspect="1"/>
          </p:cNvPicPr>
          <p:nvPr/>
        </p:nvPicPr>
        <p:blipFill>
          <a:blip r:embed="rId5"/>
          <a:stretch>
            <a:fillRect/>
          </a:stretch>
        </p:blipFill>
        <p:spPr>
          <a:xfrm>
            <a:off x="197205" y="3917543"/>
            <a:ext cx="1371719" cy="213378"/>
          </a:xfrm>
          <a:prstGeom prst="rect">
            <a:avLst/>
          </a:prstGeom>
        </p:spPr>
      </p:pic>
      <p:pic>
        <p:nvPicPr>
          <p:cNvPr id="13" name="Imagen 12">
            <a:extLst>
              <a:ext uri="{FF2B5EF4-FFF2-40B4-BE49-F238E27FC236}">
                <a16:creationId xmlns:a16="http://schemas.microsoft.com/office/drawing/2014/main" id="{CCDEDE63-1100-C414-8FFE-E151FC36DC91}"/>
              </a:ext>
            </a:extLst>
          </p:cNvPr>
          <p:cNvPicPr>
            <a:picLocks noChangeAspect="1"/>
          </p:cNvPicPr>
          <p:nvPr/>
        </p:nvPicPr>
        <p:blipFill>
          <a:blip r:embed="rId6"/>
          <a:stretch>
            <a:fillRect/>
          </a:stretch>
        </p:blipFill>
        <p:spPr>
          <a:xfrm>
            <a:off x="229080" y="4349233"/>
            <a:ext cx="1164437" cy="213378"/>
          </a:xfrm>
          <a:prstGeom prst="rect">
            <a:avLst/>
          </a:prstGeom>
        </p:spPr>
      </p:pic>
      <p:pic>
        <p:nvPicPr>
          <p:cNvPr id="15" name="Imagen 14">
            <a:extLst>
              <a:ext uri="{FF2B5EF4-FFF2-40B4-BE49-F238E27FC236}">
                <a16:creationId xmlns:a16="http://schemas.microsoft.com/office/drawing/2014/main" id="{B13C243E-AC30-3EA7-E7FD-E7DB59C2905F}"/>
              </a:ext>
            </a:extLst>
          </p:cNvPr>
          <p:cNvPicPr>
            <a:picLocks noChangeAspect="1"/>
          </p:cNvPicPr>
          <p:nvPr/>
        </p:nvPicPr>
        <p:blipFill>
          <a:blip r:embed="rId7"/>
          <a:stretch>
            <a:fillRect/>
          </a:stretch>
        </p:blipFill>
        <p:spPr>
          <a:xfrm>
            <a:off x="883064" y="4829230"/>
            <a:ext cx="768163" cy="213378"/>
          </a:xfrm>
          <a:prstGeom prst="rect">
            <a:avLst/>
          </a:prstGeom>
        </p:spPr>
      </p:pic>
      <p:sp>
        <p:nvSpPr>
          <p:cNvPr id="19" name="CuadroTexto 18">
            <a:extLst>
              <a:ext uri="{FF2B5EF4-FFF2-40B4-BE49-F238E27FC236}">
                <a16:creationId xmlns:a16="http://schemas.microsoft.com/office/drawing/2014/main" id="{3BDD4AA0-EF2C-DB49-EC0A-C6FE4553A7C1}"/>
              </a:ext>
            </a:extLst>
          </p:cNvPr>
          <p:cNvSpPr txBox="1"/>
          <p:nvPr/>
        </p:nvSpPr>
        <p:spPr>
          <a:xfrm>
            <a:off x="76912" y="5463744"/>
            <a:ext cx="6238430" cy="971292"/>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La fuerza externa conservativa debe ser igual al peso, para que el objeto ascienda con velocidad constante hasta la posición “y”, medida desde el suelo.</a:t>
            </a:r>
          </a:p>
        </p:txBody>
      </p:sp>
      <p:pic>
        <p:nvPicPr>
          <p:cNvPr id="21" name="Imagen 20">
            <a:extLst>
              <a:ext uri="{FF2B5EF4-FFF2-40B4-BE49-F238E27FC236}">
                <a16:creationId xmlns:a16="http://schemas.microsoft.com/office/drawing/2014/main" id="{2CB876BC-08CE-4078-B9B3-22C84BDF179A}"/>
              </a:ext>
            </a:extLst>
          </p:cNvPr>
          <p:cNvPicPr>
            <a:picLocks noChangeAspect="1"/>
          </p:cNvPicPr>
          <p:nvPr/>
        </p:nvPicPr>
        <p:blipFill>
          <a:blip r:embed="rId8"/>
          <a:stretch>
            <a:fillRect/>
          </a:stretch>
        </p:blipFill>
        <p:spPr>
          <a:xfrm>
            <a:off x="6681779" y="1156702"/>
            <a:ext cx="733527" cy="1200318"/>
          </a:xfrm>
          <a:prstGeom prst="rect">
            <a:avLst/>
          </a:prstGeom>
        </p:spPr>
      </p:pic>
      <p:sp>
        <p:nvSpPr>
          <p:cNvPr id="23" name="CuadroTexto 22">
            <a:extLst>
              <a:ext uri="{FF2B5EF4-FFF2-40B4-BE49-F238E27FC236}">
                <a16:creationId xmlns:a16="http://schemas.microsoft.com/office/drawing/2014/main" id="{6D7A7355-E806-705D-E550-E0DD471FD60C}"/>
              </a:ext>
            </a:extLst>
          </p:cNvPr>
          <p:cNvSpPr txBox="1"/>
          <p:nvPr/>
        </p:nvSpPr>
        <p:spPr>
          <a:xfrm>
            <a:off x="6539476" y="2748481"/>
            <a:ext cx="5108442" cy="971292"/>
          </a:xfrm>
          <a:prstGeom prst="rect">
            <a:avLst/>
          </a:prstGeom>
          <a:noFill/>
        </p:spPr>
        <p:txBody>
          <a:bodyPr wrap="square">
            <a:spAutoFit/>
          </a:bodyPr>
          <a:lstStyle/>
          <a:p>
            <a:pPr>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Por lo tanto, la energía potencial gravitatoria (</a:t>
            </a:r>
            <a:r>
              <a:rPr lang="es-SV" sz="1800" dirty="0" err="1">
                <a:effectLst/>
                <a:latin typeface="Aptos" panose="020B0004020202020204" pitchFamily="34" charset="0"/>
                <a:ea typeface="Times New Roman" panose="02020603050405020304" pitchFamily="18" charset="0"/>
                <a:cs typeface="Times New Roman" panose="02020603050405020304" pitchFamily="18" charset="0"/>
              </a:rPr>
              <a:t>U</a:t>
            </a:r>
            <a:r>
              <a:rPr lang="es-SV" sz="1800" baseline="-25000" dirty="0" err="1">
                <a:effectLst/>
                <a:latin typeface="Aptos" panose="020B0004020202020204" pitchFamily="34" charset="0"/>
                <a:ea typeface="Times New Roman" panose="02020603050405020304" pitchFamily="18" charset="0"/>
                <a:cs typeface="Times New Roman" panose="02020603050405020304" pitchFamily="18" charset="0"/>
              </a:rPr>
              <a:t>g</a:t>
            </a:r>
            <a:r>
              <a:rPr lang="es-SV" sz="1800" dirty="0">
                <a:effectLst/>
                <a:latin typeface="Aptos" panose="020B0004020202020204" pitchFamily="34" charset="0"/>
                <a:ea typeface="Times New Roman" panose="02020603050405020304" pitchFamily="18" charset="0"/>
                <a:cs typeface="Times New Roman" panose="02020603050405020304" pitchFamily="18" charset="0"/>
              </a:rPr>
              <a:t>) equivale al trabajo realizado por esa fuerza conservativa, es decir:</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25" name="Imagen 24">
            <a:extLst>
              <a:ext uri="{FF2B5EF4-FFF2-40B4-BE49-F238E27FC236}">
                <a16:creationId xmlns:a16="http://schemas.microsoft.com/office/drawing/2014/main" id="{368EE3E3-620E-0087-9B84-7EBD4E5619E3}"/>
              </a:ext>
            </a:extLst>
          </p:cNvPr>
          <p:cNvPicPr>
            <a:picLocks noChangeAspect="1"/>
          </p:cNvPicPr>
          <p:nvPr/>
        </p:nvPicPr>
        <p:blipFill>
          <a:blip r:embed="rId9"/>
          <a:stretch>
            <a:fillRect/>
          </a:stretch>
        </p:blipFill>
        <p:spPr>
          <a:xfrm>
            <a:off x="7844614" y="1099855"/>
            <a:ext cx="1158340" cy="518205"/>
          </a:xfrm>
          <a:prstGeom prst="rect">
            <a:avLst/>
          </a:prstGeom>
        </p:spPr>
      </p:pic>
      <p:pic>
        <p:nvPicPr>
          <p:cNvPr id="27" name="Imagen 26">
            <a:extLst>
              <a:ext uri="{FF2B5EF4-FFF2-40B4-BE49-F238E27FC236}">
                <a16:creationId xmlns:a16="http://schemas.microsoft.com/office/drawing/2014/main" id="{2C4FE9AD-775E-9C38-AEDD-910C3DF85C51}"/>
              </a:ext>
            </a:extLst>
          </p:cNvPr>
          <p:cNvPicPr>
            <a:picLocks noChangeAspect="1"/>
          </p:cNvPicPr>
          <p:nvPr/>
        </p:nvPicPr>
        <p:blipFill>
          <a:blip r:embed="rId10"/>
          <a:stretch>
            <a:fillRect/>
          </a:stretch>
        </p:blipFill>
        <p:spPr>
          <a:xfrm>
            <a:off x="7908614" y="1653867"/>
            <a:ext cx="1450974" cy="213378"/>
          </a:xfrm>
          <a:prstGeom prst="rect">
            <a:avLst/>
          </a:prstGeom>
        </p:spPr>
      </p:pic>
      <p:pic>
        <p:nvPicPr>
          <p:cNvPr id="29" name="Imagen 28">
            <a:extLst>
              <a:ext uri="{FF2B5EF4-FFF2-40B4-BE49-F238E27FC236}">
                <a16:creationId xmlns:a16="http://schemas.microsoft.com/office/drawing/2014/main" id="{DF917FBC-68F1-DB85-92C2-C107BD5C330C}"/>
              </a:ext>
            </a:extLst>
          </p:cNvPr>
          <p:cNvPicPr>
            <a:picLocks noChangeAspect="1"/>
          </p:cNvPicPr>
          <p:nvPr/>
        </p:nvPicPr>
        <p:blipFill>
          <a:blip r:embed="rId11"/>
          <a:stretch>
            <a:fillRect/>
          </a:stretch>
        </p:blipFill>
        <p:spPr>
          <a:xfrm>
            <a:off x="7908614" y="2123730"/>
            <a:ext cx="908383" cy="170703"/>
          </a:xfrm>
          <a:prstGeom prst="rect">
            <a:avLst/>
          </a:prstGeom>
        </p:spPr>
      </p:pic>
      <p:pic>
        <p:nvPicPr>
          <p:cNvPr id="31" name="Imagen 30">
            <a:extLst>
              <a:ext uri="{FF2B5EF4-FFF2-40B4-BE49-F238E27FC236}">
                <a16:creationId xmlns:a16="http://schemas.microsoft.com/office/drawing/2014/main" id="{D7695464-5EC0-E530-E027-27003A47FA34}"/>
              </a:ext>
            </a:extLst>
          </p:cNvPr>
          <p:cNvPicPr>
            <a:picLocks noChangeAspect="1"/>
          </p:cNvPicPr>
          <p:nvPr/>
        </p:nvPicPr>
        <p:blipFill>
          <a:blip r:embed="rId12"/>
          <a:stretch>
            <a:fillRect/>
          </a:stretch>
        </p:blipFill>
        <p:spPr>
          <a:xfrm>
            <a:off x="7908614" y="2495371"/>
            <a:ext cx="932769" cy="170703"/>
          </a:xfrm>
          <a:prstGeom prst="rect">
            <a:avLst/>
          </a:prstGeom>
        </p:spPr>
      </p:pic>
      <p:pic>
        <p:nvPicPr>
          <p:cNvPr id="33" name="Imagen 32">
            <a:extLst>
              <a:ext uri="{FF2B5EF4-FFF2-40B4-BE49-F238E27FC236}">
                <a16:creationId xmlns:a16="http://schemas.microsoft.com/office/drawing/2014/main" id="{3787BE7E-DD49-674B-2A22-1EE8DC29382A}"/>
              </a:ext>
            </a:extLst>
          </p:cNvPr>
          <p:cNvPicPr>
            <a:picLocks noChangeAspect="1"/>
          </p:cNvPicPr>
          <p:nvPr/>
        </p:nvPicPr>
        <p:blipFill>
          <a:blip r:embed="rId13"/>
          <a:stretch>
            <a:fillRect/>
          </a:stretch>
        </p:blipFill>
        <p:spPr>
          <a:xfrm>
            <a:off x="6681779" y="3876230"/>
            <a:ext cx="1426588" cy="323116"/>
          </a:xfrm>
          <a:prstGeom prst="rect">
            <a:avLst/>
          </a:prstGeom>
        </p:spPr>
      </p:pic>
      <p:sp>
        <p:nvSpPr>
          <p:cNvPr id="35" name="CuadroTexto 34">
            <a:extLst>
              <a:ext uri="{FF2B5EF4-FFF2-40B4-BE49-F238E27FC236}">
                <a16:creationId xmlns:a16="http://schemas.microsoft.com/office/drawing/2014/main" id="{68AC0DA8-21AA-1A61-8386-DBE5960A08A7}"/>
              </a:ext>
            </a:extLst>
          </p:cNvPr>
          <p:cNvSpPr txBox="1"/>
          <p:nvPr/>
        </p:nvSpPr>
        <p:spPr>
          <a:xfrm>
            <a:off x="6539476" y="4489964"/>
            <a:ext cx="5108442" cy="1267655"/>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Significa que la energía potencial gravitatoria aumenta a medida la masa de la partícula es más grande, y a medida que ésta se aleja de la superficie de la tierra.</a:t>
            </a:r>
          </a:p>
        </p:txBody>
      </p:sp>
    </p:spTree>
    <p:extLst>
      <p:ext uri="{BB962C8B-B14F-4D97-AF65-F5344CB8AC3E}">
        <p14:creationId xmlns:p14="http://schemas.microsoft.com/office/powerpoint/2010/main" val="282008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9" grpId="0"/>
      <p:bldP spid="19" grpId="0"/>
      <p:bldP spid="23" grpId="0"/>
      <p:bldP spid="3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99B6CE2E-E9FF-EBE2-F0D1-052ED4C530F0}"/>
              </a:ext>
            </a:extLst>
          </p:cNvPr>
          <p:cNvPicPr>
            <a:picLocks noChangeAspect="1"/>
          </p:cNvPicPr>
          <p:nvPr/>
        </p:nvPicPr>
        <p:blipFill>
          <a:blip r:embed="rId2"/>
          <a:stretch>
            <a:fillRect/>
          </a:stretch>
        </p:blipFill>
        <p:spPr>
          <a:xfrm>
            <a:off x="4281" y="0"/>
            <a:ext cx="12187719" cy="6858000"/>
          </a:xfrm>
          <a:prstGeom prst="rect">
            <a:avLst/>
          </a:prstGeom>
        </p:spPr>
      </p:pic>
      <p:sp>
        <p:nvSpPr>
          <p:cNvPr id="8" name="CuadroTexto 7">
            <a:extLst>
              <a:ext uri="{FF2B5EF4-FFF2-40B4-BE49-F238E27FC236}">
                <a16:creationId xmlns:a16="http://schemas.microsoft.com/office/drawing/2014/main" id="{604A6675-4C7B-8820-FEFA-5A589A552182}"/>
              </a:ext>
            </a:extLst>
          </p:cNvPr>
          <p:cNvSpPr txBox="1"/>
          <p:nvPr/>
        </p:nvSpPr>
        <p:spPr>
          <a:xfrm>
            <a:off x="0" y="532674"/>
            <a:ext cx="11724830" cy="674928"/>
          </a:xfrm>
          <a:prstGeom prst="rect">
            <a:avLst/>
          </a:prstGeom>
          <a:noFill/>
        </p:spPr>
        <p:txBody>
          <a:bodyPr wrap="square">
            <a:spAutoFit/>
          </a:bodyPr>
          <a:lstStyle/>
          <a:p>
            <a:pPr>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Ejemplo 1. Calcule la energía potencial gravitatoria de un objeto de 2 kg, que se encuentra a 8 metros de altura sobre el suelo (considere el marco de referencia ubicado en el suelo y en dirección positiva hacia arriba).</a:t>
            </a:r>
          </a:p>
        </p:txBody>
      </p:sp>
      <p:pic>
        <p:nvPicPr>
          <p:cNvPr id="10" name="Imagen 9">
            <a:extLst>
              <a:ext uri="{FF2B5EF4-FFF2-40B4-BE49-F238E27FC236}">
                <a16:creationId xmlns:a16="http://schemas.microsoft.com/office/drawing/2014/main" id="{EE6B8B41-252B-B76B-B285-29654BE7927E}"/>
              </a:ext>
            </a:extLst>
          </p:cNvPr>
          <p:cNvPicPr>
            <a:picLocks noChangeAspect="1"/>
          </p:cNvPicPr>
          <p:nvPr/>
        </p:nvPicPr>
        <p:blipFill>
          <a:blip r:embed="rId3"/>
          <a:stretch>
            <a:fillRect/>
          </a:stretch>
        </p:blipFill>
        <p:spPr>
          <a:xfrm>
            <a:off x="161851" y="1348562"/>
            <a:ext cx="3407959" cy="280440"/>
          </a:xfrm>
          <a:prstGeom prst="rect">
            <a:avLst/>
          </a:prstGeom>
        </p:spPr>
      </p:pic>
      <p:pic>
        <p:nvPicPr>
          <p:cNvPr id="12" name="Imagen 11">
            <a:extLst>
              <a:ext uri="{FF2B5EF4-FFF2-40B4-BE49-F238E27FC236}">
                <a16:creationId xmlns:a16="http://schemas.microsoft.com/office/drawing/2014/main" id="{556CA412-C6CE-58B9-4563-BF41783CA051}"/>
              </a:ext>
            </a:extLst>
          </p:cNvPr>
          <p:cNvPicPr>
            <a:picLocks noChangeAspect="1"/>
          </p:cNvPicPr>
          <p:nvPr/>
        </p:nvPicPr>
        <p:blipFill>
          <a:blip r:embed="rId4"/>
          <a:stretch>
            <a:fillRect/>
          </a:stretch>
        </p:blipFill>
        <p:spPr>
          <a:xfrm>
            <a:off x="161851" y="1740276"/>
            <a:ext cx="5560034" cy="451143"/>
          </a:xfrm>
          <a:prstGeom prst="rect">
            <a:avLst/>
          </a:prstGeom>
        </p:spPr>
      </p:pic>
      <p:sp>
        <p:nvSpPr>
          <p:cNvPr id="14" name="CuadroTexto 13">
            <a:extLst>
              <a:ext uri="{FF2B5EF4-FFF2-40B4-BE49-F238E27FC236}">
                <a16:creationId xmlns:a16="http://schemas.microsoft.com/office/drawing/2014/main" id="{35959ACF-B1B1-2C6A-475C-60984BB243AC}"/>
              </a:ext>
            </a:extLst>
          </p:cNvPr>
          <p:cNvSpPr txBox="1"/>
          <p:nvPr/>
        </p:nvSpPr>
        <p:spPr>
          <a:xfrm>
            <a:off x="161851" y="3235158"/>
            <a:ext cx="11948436" cy="2270750"/>
          </a:xfrm>
          <a:prstGeom prst="rect">
            <a:avLst/>
          </a:prstGeom>
          <a:noFill/>
        </p:spPr>
        <p:txBody>
          <a:bodyPr wrap="square">
            <a:spAutoFit/>
          </a:bodyPr>
          <a:lstStyle/>
          <a:p>
            <a:pPr>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Ejemplo 2. Un objeto de 500 gramos se encuentra inicialmente a 20 metros de altura y se suelta. El objeto desciende hasta llegar al suelo. Encuentre:</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a) la energía potencial gravitatoria cuando está a 20 metros del suelo</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b) la energía potencial gravitatoria cuando está a 5 metros del suelo</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c) ¿cuánta energía potencial pierde entre esos dos momentos, y qué ocurre con esa energía?</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Solución</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58901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99B6CE2E-E9FF-EBE2-F0D1-052ED4C530F0}"/>
              </a:ext>
            </a:extLst>
          </p:cNvPr>
          <p:cNvPicPr>
            <a:picLocks noChangeAspect="1"/>
          </p:cNvPicPr>
          <p:nvPr/>
        </p:nvPicPr>
        <p:blipFill>
          <a:blip r:embed="rId2"/>
          <a:stretch>
            <a:fillRect/>
          </a:stretch>
        </p:blipFill>
        <p:spPr>
          <a:xfrm>
            <a:off x="4281" y="0"/>
            <a:ext cx="12187719" cy="6858000"/>
          </a:xfrm>
          <a:prstGeom prst="rect">
            <a:avLst/>
          </a:prstGeom>
        </p:spPr>
      </p:pic>
      <p:pic>
        <p:nvPicPr>
          <p:cNvPr id="2" name="Imagen 1">
            <a:extLst>
              <a:ext uri="{FF2B5EF4-FFF2-40B4-BE49-F238E27FC236}">
                <a16:creationId xmlns:a16="http://schemas.microsoft.com/office/drawing/2014/main" id="{6209F5E1-C3A9-ECEE-D4EE-1E77693355E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6622" y="530830"/>
            <a:ext cx="2594610" cy="1713865"/>
          </a:xfrm>
          <a:prstGeom prst="rect">
            <a:avLst/>
          </a:prstGeom>
          <a:noFill/>
          <a:ln>
            <a:noFill/>
          </a:ln>
        </p:spPr>
      </p:pic>
      <p:sp>
        <p:nvSpPr>
          <p:cNvPr id="4" name="CuadroTexto 3">
            <a:extLst>
              <a:ext uri="{FF2B5EF4-FFF2-40B4-BE49-F238E27FC236}">
                <a16:creationId xmlns:a16="http://schemas.microsoft.com/office/drawing/2014/main" id="{B5AACF11-8F1A-3661-A566-C7C9C6D69D90}"/>
              </a:ext>
            </a:extLst>
          </p:cNvPr>
          <p:cNvSpPr txBox="1"/>
          <p:nvPr/>
        </p:nvSpPr>
        <p:spPr>
          <a:xfrm>
            <a:off x="5947872" y="3182090"/>
            <a:ext cx="5318693" cy="1860381"/>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Se pierden 73.5 Joules de energía Potencial. Se convierten en energía Cinética (Energía que se revisó en el tema de Teorema de Trabajo y la Energía), ya que el objeto inicialmente estaba en reposo y ahora se está moviendo hacia abajo con una velocidad.</a:t>
            </a:r>
          </a:p>
        </p:txBody>
      </p:sp>
      <p:pic>
        <p:nvPicPr>
          <p:cNvPr id="6" name="Imagen 5">
            <a:extLst>
              <a:ext uri="{FF2B5EF4-FFF2-40B4-BE49-F238E27FC236}">
                <a16:creationId xmlns:a16="http://schemas.microsoft.com/office/drawing/2014/main" id="{6D0EBA01-EAE8-7B11-7417-DCD89E67BA9E}"/>
              </a:ext>
            </a:extLst>
          </p:cNvPr>
          <p:cNvPicPr>
            <a:picLocks noChangeAspect="1"/>
          </p:cNvPicPr>
          <p:nvPr/>
        </p:nvPicPr>
        <p:blipFill>
          <a:blip r:embed="rId4"/>
          <a:stretch>
            <a:fillRect/>
          </a:stretch>
        </p:blipFill>
        <p:spPr>
          <a:xfrm>
            <a:off x="0" y="2281706"/>
            <a:ext cx="1707028" cy="493819"/>
          </a:xfrm>
          <a:prstGeom prst="rect">
            <a:avLst/>
          </a:prstGeom>
        </p:spPr>
      </p:pic>
      <p:pic>
        <p:nvPicPr>
          <p:cNvPr id="9" name="Imagen 8">
            <a:extLst>
              <a:ext uri="{FF2B5EF4-FFF2-40B4-BE49-F238E27FC236}">
                <a16:creationId xmlns:a16="http://schemas.microsoft.com/office/drawing/2014/main" id="{A03A60B8-3384-9496-7FE8-15B9AD210248}"/>
              </a:ext>
            </a:extLst>
          </p:cNvPr>
          <p:cNvPicPr>
            <a:picLocks noChangeAspect="1"/>
          </p:cNvPicPr>
          <p:nvPr/>
        </p:nvPicPr>
        <p:blipFill>
          <a:blip r:embed="rId5"/>
          <a:stretch>
            <a:fillRect/>
          </a:stretch>
        </p:blipFill>
        <p:spPr>
          <a:xfrm>
            <a:off x="177269" y="2812536"/>
            <a:ext cx="5047926" cy="280440"/>
          </a:xfrm>
          <a:prstGeom prst="rect">
            <a:avLst/>
          </a:prstGeom>
        </p:spPr>
      </p:pic>
      <p:pic>
        <p:nvPicPr>
          <p:cNvPr id="11" name="Imagen 10">
            <a:extLst>
              <a:ext uri="{FF2B5EF4-FFF2-40B4-BE49-F238E27FC236}">
                <a16:creationId xmlns:a16="http://schemas.microsoft.com/office/drawing/2014/main" id="{1D8C070A-B667-2BB7-0452-1D9B5B7FAB67}"/>
              </a:ext>
            </a:extLst>
          </p:cNvPr>
          <p:cNvPicPr>
            <a:picLocks noChangeAspect="1"/>
          </p:cNvPicPr>
          <p:nvPr/>
        </p:nvPicPr>
        <p:blipFill>
          <a:blip r:embed="rId6"/>
          <a:stretch>
            <a:fillRect/>
          </a:stretch>
        </p:blipFill>
        <p:spPr>
          <a:xfrm>
            <a:off x="0" y="3182090"/>
            <a:ext cx="1719221" cy="493819"/>
          </a:xfrm>
          <a:prstGeom prst="rect">
            <a:avLst/>
          </a:prstGeom>
        </p:spPr>
      </p:pic>
      <p:pic>
        <p:nvPicPr>
          <p:cNvPr id="13" name="Imagen 12">
            <a:extLst>
              <a:ext uri="{FF2B5EF4-FFF2-40B4-BE49-F238E27FC236}">
                <a16:creationId xmlns:a16="http://schemas.microsoft.com/office/drawing/2014/main" id="{1CDF8B4A-3B3D-2867-825F-D3A3BE8CAB82}"/>
              </a:ext>
            </a:extLst>
          </p:cNvPr>
          <p:cNvPicPr>
            <a:picLocks noChangeAspect="1"/>
          </p:cNvPicPr>
          <p:nvPr/>
        </p:nvPicPr>
        <p:blipFill>
          <a:blip r:embed="rId7"/>
          <a:stretch>
            <a:fillRect/>
          </a:stretch>
        </p:blipFill>
        <p:spPr>
          <a:xfrm>
            <a:off x="177269" y="3646381"/>
            <a:ext cx="5145470" cy="280440"/>
          </a:xfrm>
          <a:prstGeom prst="rect">
            <a:avLst/>
          </a:prstGeom>
        </p:spPr>
      </p:pic>
      <p:sp>
        <p:nvSpPr>
          <p:cNvPr id="17" name="CuadroTexto 16">
            <a:extLst>
              <a:ext uri="{FF2B5EF4-FFF2-40B4-BE49-F238E27FC236}">
                <a16:creationId xmlns:a16="http://schemas.microsoft.com/office/drawing/2014/main" id="{C597BF11-1F5C-9E68-18A3-05196BF772A7}"/>
              </a:ext>
            </a:extLst>
          </p:cNvPr>
          <p:cNvSpPr txBox="1"/>
          <p:nvPr/>
        </p:nvSpPr>
        <p:spPr>
          <a:xfrm>
            <a:off x="0" y="4041391"/>
            <a:ext cx="3127761" cy="378565"/>
          </a:xfrm>
          <a:prstGeom prst="rect">
            <a:avLst/>
          </a:prstGeom>
          <a:noFill/>
        </p:spPr>
        <p:txBody>
          <a:bodyPr wrap="square">
            <a:spAutoFit/>
          </a:bodyPr>
          <a:lstStyle/>
          <a:p>
            <a:pPr>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c) Energía Potencial perdida:</a:t>
            </a:r>
          </a:p>
        </p:txBody>
      </p:sp>
      <p:pic>
        <p:nvPicPr>
          <p:cNvPr id="19" name="Imagen 18">
            <a:extLst>
              <a:ext uri="{FF2B5EF4-FFF2-40B4-BE49-F238E27FC236}">
                <a16:creationId xmlns:a16="http://schemas.microsoft.com/office/drawing/2014/main" id="{5B49A2E0-C75C-DF64-207C-B20C7313AD57}"/>
              </a:ext>
            </a:extLst>
          </p:cNvPr>
          <p:cNvPicPr>
            <a:picLocks noChangeAspect="1"/>
          </p:cNvPicPr>
          <p:nvPr/>
        </p:nvPicPr>
        <p:blipFill>
          <a:blip r:embed="rId8"/>
          <a:stretch>
            <a:fillRect/>
          </a:stretch>
        </p:blipFill>
        <p:spPr>
          <a:xfrm>
            <a:off x="106622" y="4475122"/>
            <a:ext cx="1847248" cy="359695"/>
          </a:xfrm>
          <a:prstGeom prst="rect">
            <a:avLst/>
          </a:prstGeom>
        </p:spPr>
      </p:pic>
      <p:pic>
        <p:nvPicPr>
          <p:cNvPr id="21" name="Imagen 20">
            <a:extLst>
              <a:ext uri="{FF2B5EF4-FFF2-40B4-BE49-F238E27FC236}">
                <a16:creationId xmlns:a16="http://schemas.microsoft.com/office/drawing/2014/main" id="{8A8CFC88-F9E3-2AEC-741F-95F865FB3BC6}"/>
              </a:ext>
            </a:extLst>
          </p:cNvPr>
          <p:cNvPicPr>
            <a:picLocks noChangeAspect="1"/>
          </p:cNvPicPr>
          <p:nvPr/>
        </p:nvPicPr>
        <p:blipFill>
          <a:blip r:embed="rId9"/>
          <a:stretch>
            <a:fillRect/>
          </a:stretch>
        </p:blipFill>
        <p:spPr>
          <a:xfrm>
            <a:off x="177269" y="5016519"/>
            <a:ext cx="4737003" cy="249958"/>
          </a:xfrm>
          <a:prstGeom prst="rect">
            <a:avLst/>
          </a:prstGeom>
        </p:spPr>
      </p:pic>
    </p:spTree>
    <p:extLst>
      <p:ext uri="{BB962C8B-B14F-4D97-AF65-F5344CB8AC3E}">
        <p14:creationId xmlns:p14="http://schemas.microsoft.com/office/powerpoint/2010/main" val="718190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99B6CE2E-E9FF-EBE2-F0D1-052ED4C530F0}"/>
              </a:ext>
            </a:extLst>
          </p:cNvPr>
          <p:cNvPicPr>
            <a:picLocks noChangeAspect="1"/>
          </p:cNvPicPr>
          <p:nvPr/>
        </p:nvPicPr>
        <p:blipFill>
          <a:blip r:embed="rId2"/>
          <a:stretch>
            <a:fillRect/>
          </a:stretch>
        </p:blipFill>
        <p:spPr>
          <a:xfrm>
            <a:off x="0" y="0"/>
            <a:ext cx="12187719" cy="6858000"/>
          </a:xfrm>
          <a:prstGeom prst="rect">
            <a:avLst/>
          </a:prstGeom>
        </p:spPr>
      </p:pic>
      <p:sp>
        <p:nvSpPr>
          <p:cNvPr id="3" name="CuadroTexto 2">
            <a:extLst>
              <a:ext uri="{FF2B5EF4-FFF2-40B4-BE49-F238E27FC236}">
                <a16:creationId xmlns:a16="http://schemas.microsoft.com/office/drawing/2014/main" id="{4033754E-2111-6DA9-E032-FA6F90F92CE4}"/>
              </a:ext>
            </a:extLst>
          </p:cNvPr>
          <p:cNvSpPr txBox="1"/>
          <p:nvPr/>
        </p:nvSpPr>
        <p:spPr>
          <a:xfrm>
            <a:off x="111094" y="501045"/>
            <a:ext cx="11929929" cy="1666610"/>
          </a:xfrm>
          <a:prstGeom prst="rect">
            <a:avLst/>
          </a:prstGeom>
          <a:noFill/>
        </p:spPr>
        <p:txBody>
          <a:bodyPr wrap="square">
            <a:spAutoFit/>
          </a:bodyPr>
          <a:lstStyle/>
          <a:p>
            <a:pPr algn="just">
              <a:lnSpc>
                <a:spcPct val="107000"/>
              </a:lnSpc>
              <a:spcAft>
                <a:spcPts val="800"/>
              </a:spcAft>
            </a:pPr>
            <a:r>
              <a:rPr lang="es-SV" sz="1800" b="1" dirty="0">
                <a:effectLst/>
                <a:latin typeface="Aptos" panose="020B0004020202020204" pitchFamily="34" charset="0"/>
                <a:ea typeface="Aptos" panose="020B0004020202020204" pitchFamily="34" charset="0"/>
                <a:cs typeface="Times New Roman" panose="02020603050405020304" pitchFamily="18" charset="0"/>
              </a:rPr>
              <a:t>Energía Potencial Elástica (</a:t>
            </a:r>
            <a:r>
              <a:rPr lang="es-SV" sz="1800" b="1" dirty="0" err="1">
                <a:effectLst/>
                <a:latin typeface="Aptos" panose="020B0004020202020204" pitchFamily="34" charset="0"/>
                <a:ea typeface="Aptos" panose="020B0004020202020204" pitchFamily="34" charset="0"/>
                <a:cs typeface="Times New Roman" panose="02020603050405020304" pitchFamily="18" charset="0"/>
              </a:rPr>
              <a:t>Uk</a:t>
            </a:r>
            <a:r>
              <a:rPr lang="es-SV" sz="1800" b="1" dirty="0">
                <a:effectLst/>
                <a:latin typeface="Aptos" panose="020B0004020202020204" pitchFamily="34" charset="0"/>
                <a:ea typeface="Aptos" panose="020B0004020202020204" pitchFamily="34" charset="0"/>
                <a:cs typeface="Times New Roman" panose="02020603050405020304" pitchFamily="18" charset="0"/>
              </a:rPr>
              <a:t>)</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Es una forma de energía asociada a la posición que tiene una partícula respecto a la posición libre de un resorte (puede estar estirado o comprimido). Para el caso si pensamos en un sistema masa resorte horizontal, la Energía Potencial Elástica, es el trabajo realizado por una fuerza externa, estirar o comprimir el resorte, </a:t>
            </a:r>
            <a:r>
              <a:rPr lang="es-SV" sz="1800" u="sng" dirty="0">
                <a:effectLst/>
                <a:latin typeface="Aptos" panose="020B0004020202020204" pitchFamily="34" charset="0"/>
                <a:ea typeface="Aptos" panose="020B0004020202020204" pitchFamily="34" charset="0"/>
                <a:cs typeface="Times New Roman" panose="02020603050405020304" pitchFamily="18" charset="0"/>
              </a:rPr>
              <a:t>con velocidad constante. </a:t>
            </a:r>
            <a:r>
              <a:rPr lang="es-SV" sz="1800" dirty="0">
                <a:effectLst/>
                <a:latin typeface="Aptos" panose="020B0004020202020204" pitchFamily="34" charset="0"/>
                <a:ea typeface="Aptos" panose="020B0004020202020204" pitchFamily="34" charset="0"/>
                <a:cs typeface="Times New Roman" panose="02020603050405020304" pitchFamily="18" charset="0"/>
              </a:rPr>
              <a:t>Notaremos que esa fuerza debe ser variable, ya que la fuerza restauradora del resorte es variable.</a:t>
            </a:r>
          </a:p>
        </p:txBody>
      </p:sp>
      <p:pic>
        <p:nvPicPr>
          <p:cNvPr id="4" name="Imagen 3">
            <a:extLst>
              <a:ext uri="{FF2B5EF4-FFF2-40B4-BE49-F238E27FC236}">
                <a16:creationId xmlns:a16="http://schemas.microsoft.com/office/drawing/2014/main" id="{A373FC4C-B366-091E-47C1-255C3BD8403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6872" y="2178337"/>
            <a:ext cx="3255010" cy="1419225"/>
          </a:xfrm>
          <a:prstGeom prst="rect">
            <a:avLst/>
          </a:prstGeom>
          <a:noFill/>
          <a:ln>
            <a:noFill/>
          </a:ln>
        </p:spPr>
      </p:pic>
      <p:sp>
        <p:nvSpPr>
          <p:cNvPr id="6" name="CuadroTexto 5">
            <a:extLst>
              <a:ext uri="{FF2B5EF4-FFF2-40B4-BE49-F238E27FC236}">
                <a16:creationId xmlns:a16="http://schemas.microsoft.com/office/drawing/2014/main" id="{B058BFE8-4C2E-BDE5-CACB-D4E18FB5F2C1}"/>
              </a:ext>
            </a:extLst>
          </p:cNvPr>
          <p:cNvSpPr txBox="1"/>
          <p:nvPr/>
        </p:nvSpPr>
        <p:spPr>
          <a:xfrm>
            <a:off x="179461" y="3719054"/>
            <a:ext cx="11861562" cy="674928"/>
          </a:xfrm>
          <a:prstGeom prst="rect">
            <a:avLst/>
          </a:prstGeom>
          <a:noFill/>
        </p:spPr>
        <p:txBody>
          <a:bodyPr wrap="square">
            <a:spAutoFit/>
          </a:bodyPr>
          <a:lstStyle/>
          <a:p>
            <a:pPr>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El trabajo realizado por la fuerza restauradora es el negativo del trabajo realizado por la fuerza F, para que se mueva con velocidad constante.</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11" name="CuadroTexto 10">
            <a:extLst>
              <a:ext uri="{FF2B5EF4-FFF2-40B4-BE49-F238E27FC236}">
                <a16:creationId xmlns:a16="http://schemas.microsoft.com/office/drawing/2014/main" id="{E7A219FA-1C4C-FA6F-33FA-F0F374E61692}"/>
              </a:ext>
            </a:extLst>
          </p:cNvPr>
          <p:cNvSpPr txBox="1"/>
          <p:nvPr/>
        </p:nvSpPr>
        <p:spPr>
          <a:xfrm>
            <a:off x="179461" y="4336081"/>
            <a:ext cx="11833078" cy="674928"/>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Calculando el trabajo realizado por la fuerza restauradora, para estirar el resorte (desde x</a:t>
            </a:r>
            <a:r>
              <a:rPr lang="es-SV" sz="1800" baseline="-25000" dirty="0">
                <a:effectLst/>
                <a:latin typeface="Aptos" panose="020B0004020202020204" pitchFamily="34" charset="0"/>
                <a:ea typeface="Times New Roman" panose="02020603050405020304" pitchFamily="18" charset="0"/>
                <a:cs typeface="Times New Roman" panose="02020603050405020304" pitchFamily="18" charset="0"/>
              </a:rPr>
              <a:t>1</a:t>
            </a:r>
            <a:r>
              <a:rPr lang="es-SV" sz="1800" dirty="0">
                <a:effectLst/>
                <a:latin typeface="Aptos" panose="020B0004020202020204" pitchFamily="34" charset="0"/>
                <a:ea typeface="Times New Roman" panose="02020603050405020304" pitchFamily="18" charset="0"/>
                <a:cs typeface="Times New Roman" panose="02020603050405020304" pitchFamily="18" charset="0"/>
              </a:rPr>
              <a:t>= 0 hasta x</a:t>
            </a:r>
            <a:r>
              <a:rPr lang="es-SV" sz="1800" baseline="-25000" dirty="0">
                <a:effectLst/>
                <a:latin typeface="Aptos" panose="020B0004020202020204" pitchFamily="34" charset="0"/>
                <a:ea typeface="Times New Roman" panose="02020603050405020304" pitchFamily="18" charset="0"/>
                <a:cs typeface="Times New Roman" panose="02020603050405020304" pitchFamily="18" charset="0"/>
              </a:rPr>
              <a:t>2</a:t>
            </a:r>
            <a:r>
              <a:rPr lang="es-SV" sz="1800" dirty="0">
                <a:effectLst/>
                <a:latin typeface="Aptos" panose="020B0004020202020204" pitchFamily="34" charset="0"/>
                <a:ea typeface="Times New Roman" panose="02020603050405020304" pitchFamily="18" charset="0"/>
                <a:cs typeface="Times New Roman" panose="02020603050405020304" pitchFamily="18" charset="0"/>
              </a:rPr>
              <a:t>=x) sería (de acuerdo al tema Trabajo realizado por fuerzas variables):</a:t>
            </a:r>
            <a:endParaRPr lang="es-SV" sz="14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13" name="Imagen 12">
            <a:extLst>
              <a:ext uri="{FF2B5EF4-FFF2-40B4-BE49-F238E27FC236}">
                <a16:creationId xmlns:a16="http://schemas.microsoft.com/office/drawing/2014/main" id="{FD69D01A-B352-243C-1D91-CB55CD2DFED9}"/>
              </a:ext>
            </a:extLst>
          </p:cNvPr>
          <p:cNvPicPr>
            <a:picLocks noChangeAspect="1"/>
          </p:cNvPicPr>
          <p:nvPr/>
        </p:nvPicPr>
        <p:blipFill>
          <a:blip r:embed="rId4"/>
          <a:stretch>
            <a:fillRect/>
          </a:stretch>
        </p:blipFill>
        <p:spPr>
          <a:xfrm>
            <a:off x="246872" y="5148961"/>
            <a:ext cx="1682642" cy="457240"/>
          </a:xfrm>
          <a:prstGeom prst="rect">
            <a:avLst/>
          </a:prstGeom>
        </p:spPr>
      </p:pic>
      <p:pic>
        <p:nvPicPr>
          <p:cNvPr id="15" name="Imagen 14">
            <a:extLst>
              <a:ext uri="{FF2B5EF4-FFF2-40B4-BE49-F238E27FC236}">
                <a16:creationId xmlns:a16="http://schemas.microsoft.com/office/drawing/2014/main" id="{F6131169-DB8F-4224-19A0-B873143842F0}"/>
              </a:ext>
            </a:extLst>
          </p:cNvPr>
          <p:cNvPicPr>
            <a:picLocks noChangeAspect="1"/>
          </p:cNvPicPr>
          <p:nvPr/>
        </p:nvPicPr>
        <p:blipFill>
          <a:blip r:embed="rId5"/>
          <a:stretch>
            <a:fillRect/>
          </a:stretch>
        </p:blipFill>
        <p:spPr>
          <a:xfrm>
            <a:off x="179461" y="5744153"/>
            <a:ext cx="1103472" cy="377985"/>
          </a:xfrm>
          <a:prstGeom prst="rect">
            <a:avLst/>
          </a:prstGeom>
        </p:spPr>
      </p:pic>
      <p:pic>
        <p:nvPicPr>
          <p:cNvPr id="17" name="Imagen 16">
            <a:extLst>
              <a:ext uri="{FF2B5EF4-FFF2-40B4-BE49-F238E27FC236}">
                <a16:creationId xmlns:a16="http://schemas.microsoft.com/office/drawing/2014/main" id="{56A94920-4C87-B559-42B2-71CCF5A3263C}"/>
              </a:ext>
            </a:extLst>
          </p:cNvPr>
          <p:cNvPicPr>
            <a:picLocks noChangeAspect="1"/>
          </p:cNvPicPr>
          <p:nvPr/>
        </p:nvPicPr>
        <p:blipFill>
          <a:blip r:embed="rId6"/>
          <a:stretch>
            <a:fillRect/>
          </a:stretch>
        </p:blipFill>
        <p:spPr>
          <a:xfrm>
            <a:off x="179461" y="6112083"/>
            <a:ext cx="981541" cy="377985"/>
          </a:xfrm>
          <a:prstGeom prst="rect">
            <a:avLst/>
          </a:prstGeom>
        </p:spPr>
      </p:pic>
      <p:pic>
        <p:nvPicPr>
          <p:cNvPr id="19" name="Imagen 18">
            <a:extLst>
              <a:ext uri="{FF2B5EF4-FFF2-40B4-BE49-F238E27FC236}">
                <a16:creationId xmlns:a16="http://schemas.microsoft.com/office/drawing/2014/main" id="{005EC8E5-61F0-90D3-6C8A-D5FD09F63228}"/>
              </a:ext>
            </a:extLst>
          </p:cNvPr>
          <p:cNvPicPr>
            <a:picLocks noChangeAspect="1"/>
          </p:cNvPicPr>
          <p:nvPr/>
        </p:nvPicPr>
        <p:blipFill>
          <a:blip r:embed="rId7"/>
          <a:stretch>
            <a:fillRect/>
          </a:stretch>
        </p:blipFill>
        <p:spPr>
          <a:xfrm>
            <a:off x="1414357" y="6065384"/>
            <a:ext cx="1030313" cy="371888"/>
          </a:xfrm>
          <a:prstGeom prst="rect">
            <a:avLst/>
          </a:prstGeom>
        </p:spPr>
      </p:pic>
    </p:spTree>
    <p:extLst>
      <p:ext uri="{BB962C8B-B14F-4D97-AF65-F5344CB8AC3E}">
        <p14:creationId xmlns:p14="http://schemas.microsoft.com/office/powerpoint/2010/main" val="177254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99B6CE2E-E9FF-EBE2-F0D1-052ED4C530F0}"/>
              </a:ext>
            </a:extLst>
          </p:cNvPr>
          <p:cNvPicPr>
            <a:picLocks noChangeAspect="1"/>
          </p:cNvPicPr>
          <p:nvPr/>
        </p:nvPicPr>
        <p:blipFill>
          <a:blip r:embed="rId2"/>
          <a:stretch>
            <a:fillRect/>
          </a:stretch>
        </p:blipFill>
        <p:spPr>
          <a:xfrm>
            <a:off x="4281" y="0"/>
            <a:ext cx="12187719" cy="6858000"/>
          </a:xfrm>
          <a:prstGeom prst="rect">
            <a:avLst/>
          </a:prstGeom>
        </p:spPr>
      </p:pic>
      <p:sp>
        <p:nvSpPr>
          <p:cNvPr id="3" name="CuadroTexto 2">
            <a:extLst>
              <a:ext uri="{FF2B5EF4-FFF2-40B4-BE49-F238E27FC236}">
                <a16:creationId xmlns:a16="http://schemas.microsoft.com/office/drawing/2014/main" id="{FE62DDE6-E287-5F03-C708-5E22D8058E67}"/>
              </a:ext>
            </a:extLst>
          </p:cNvPr>
          <p:cNvSpPr txBox="1"/>
          <p:nvPr/>
        </p:nvSpPr>
        <p:spPr>
          <a:xfrm>
            <a:off x="1649337" y="1562157"/>
            <a:ext cx="6152972" cy="674928"/>
          </a:xfrm>
          <a:prstGeom prst="rect">
            <a:avLst/>
          </a:prstGeom>
          <a:noFill/>
        </p:spPr>
        <p:txBody>
          <a:bodyPr wrap="square">
            <a:spAutoFit/>
          </a:bodyPr>
          <a:lstStyle/>
          <a:p>
            <a:pPr>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Donde K es la constante del resorte (N/m), x es la deformación del resorte (m)</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E4522E3D-9BAA-5AF4-86E8-33F76B3E93E5}"/>
              </a:ext>
            </a:extLst>
          </p:cNvPr>
          <p:cNvSpPr txBox="1"/>
          <p:nvPr/>
        </p:nvSpPr>
        <p:spPr>
          <a:xfrm>
            <a:off x="85457" y="549765"/>
            <a:ext cx="11998296" cy="674928"/>
          </a:xfrm>
          <a:prstGeom prst="rect">
            <a:avLst/>
          </a:prstGeom>
          <a:noFill/>
        </p:spPr>
        <p:txBody>
          <a:bodyPr wrap="square">
            <a:spAutoFit/>
          </a:bodyPr>
          <a:lstStyle/>
          <a:p>
            <a:pPr>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Significa entonces que el trabajo realizado por la fuerza conservativa externa, representa la energía potencial gravitatoria (que sería la negativa del realizado por la fuerza restauradora del resorte.</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8" name="CuadroTexto 7">
            <a:extLst>
              <a:ext uri="{FF2B5EF4-FFF2-40B4-BE49-F238E27FC236}">
                <a16:creationId xmlns:a16="http://schemas.microsoft.com/office/drawing/2014/main" id="{5A39B840-A428-968C-FE7A-DB331A3309E9}"/>
              </a:ext>
            </a:extLst>
          </p:cNvPr>
          <p:cNvSpPr txBox="1"/>
          <p:nvPr/>
        </p:nvSpPr>
        <p:spPr>
          <a:xfrm>
            <a:off x="108247" y="1224693"/>
            <a:ext cx="6152972" cy="378565"/>
          </a:xfrm>
          <a:prstGeom prst="rect">
            <a:avLst/>
          </a:prstGeom>
          <a:noFill/>
        </p:spPr>
        <p:txBody>
          <a:bodyPr wrap="square">
            <a:spAutoFit/>
          </a:bodyPr>
          <a:lstStyle/>
          <a:p>
            <a:pPr>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Por lo tanto:</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10" name="CuadroTexto 9">
                <a:extLst>
                  <a:ext uri="{FF2B5EF4-FFF2-40B4-BE49-F238E27FC236}">
                    <a16:creationId xmlns:a16="http://schemas.microsoft.com/office/drawing/2014/main" id="{782346CD-92D2-1E42-5E54-DFE017600D9D}"/>
                  </a:ext>
                </a:extLst>
              </p:cNvPr>
              <p:cNvSpPr txBox="1"/>
              <p:nvPr/>
            </p:nvSpPr>
            <p:spPr>
              <a:xfrm>
                <a:off x="213644" y="1603258"/>
                <a:ext cx="1435693" cy="749821"/>
              </a:xfrm>
              <a:prstGeom prst="rect">
                <a:avLst/>
              </a:prstGeom>
              <a:noFill/>
            </p:spPr>
            <p:txBody>
              <a:bodyPr wrap="square">
                <a:spAutoFit/>
              </a:bodyPr>
              <a:lstStyle/>
              <a:p>
                <a:pPr>
                  <a:lnSpc>
                    <a:spcPct val="107000"/>
                  </a:lnSpc>
                  <a:spcAft>
                    <a:spcPts val="800"/>
                  </a:spcAft>
                </a:pPr>
                <a14:m>
                  <m:oMathPara xmlns:m="http://schemas.openxmlformats.org/officeDocument/2006/math">
                    <m:oMathParaPr>
                      <m:jc m:val="centerGroup"/>
                    </m:oMathParaPr>
                    <m:oMath xmlns:m="http://schemas.openxmlformats.org/officeDocument/2006/math">
                      <m:sSub>
                        <m:sSubPr>
                          <m:ctrlPr>
                            <a:rPr lang="es-SV" sz="1800" i="1" smtClean="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𝑈</m:t>
                          </m:r>
                        </m:e>
                        <m:sub>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𝑘</m:t>
                          </m:r>
                        </m:sub>
                      </m:sSub>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s-SV"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2</m:t>
                          </m:r>
                        </m:den>
                      </m:f>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𝐾</m:t>
                      </m:r>
                      <m:sSup>
                        <m:sSupPr>
                          <m:ctrlPr>
                            <a:rPr lang="es-SV"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m:oMathPara>
                </a14:m>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p:sp>
            <p:nvSpPr>
              <p:cNvPr id="10" name="CuadroTexto 9">
                <a:extLst>
                  <a:ext uri="{FF2B5EF4-FFF2-40B4-BE49-F238E27FC236}">
                    <a16:creationId xmlns:a16="http://schemas.microsoft.com/office/drawing/2014/main" id="{782346CD-92D2-1E42-5E54-DFE017600D9D}"/>
                  </a:ext>
                </a:extLst>
              </p:cNvPr>
              <p:cNvSpPr txBox="1">
                <a:spLocks noRot="1" noChangeAspect="1" noMove="1" noResize="1" noEditPoints="1" noAdjustHandles="1" noChangeArrowheads="1" noChangeShapeType="1" noTextEdit="1"/>
              </p:cNvSpPr>
              <p:nvPr/>
            </p:nvSpPr>
            <p:spPr>
              <a:xfrm>
                <a:off x="213644" y="1603258"/>
                <a:ext cx="1435693" cy="749821"/>
              </a:xfrm>
              <a:prstGeom prst="rect">
                <a:avLst/>
              </a:prstGeom>
              <a:blipFill>
                <a:blip r:embed="rId3"/>
                <a:stretch>
                  <a:fillRect/>
                </a:stretch>
              </a:blipFill>
            </p:spPr>
            <p:txBody>
              <a:bodyPr/>
              <a:lstStyle/>
              <a:p>
                <a:r>
                  <a:rPr lang="es-SV">
                    <a:noFill/>
                  </a:rPr>
                  <a:t> </a:t>
                </a:r>
              </a:p>
            </p:txBody>
          </p:sp>
        </mc:Fallback>
      </mc:AlternateContent>
      <mc:AlternateContent xmlns:mc="http://schemas.openxmlformats.org/markup-compatibility/2006">
        <mc:Choice xmlns:a14="http://schemas.microsoft.com/office/drawing/2010/main" Requires="a14">
          <p:sp>
            <p:nvSpPr>
              <p:cNvPr id="12" name="CuadroTexto 11">
                <a:extLst>
                  <a:ext uri="{FF2B5EF4-FFF2-40B4-BE49-F238E27FC236}">
                    <a16:creationId xmlns:a16="http://schemas.microsoft.com/office/drawing/2014/main" id="{AE88D792-17E4-70CF-18B7-22872A1CAB0E}"/>
                  </a:ext>
                </a:extLst>
              </p:cNvPr>
              <p:cNvSpPr txBox="1"/>
              <p:nvPr/>
            </p:nvSpPr>
            <p:spPr>
              <a:xfrm>
                <a:off x="-205099" y="3615725"/>
                <a:ext cx="6152972" cy="758093"/>
              </a:xfrm>
              <a:prstGeom prst="rect">
                <a:avLst/>
              </a:prstGeom>
              <a:noFill/>
            </p:spPr>
            <p:txBody>
              <a:bodyPr wrap="square">
                <a:spAutoFit/>
              </a:bodyPr>
              <a:lstStyle/>
              <a:p>
                <a:pPr>
                  <a:lnSpc>
                    <a:spcPct val="107000"/>
                  </a:lnSpc>
                  <a:spcAft>
                    <a:spcPts val="800"/>
                  </a:spcAft>
                </a:pPr>
                <a14:m>
                  <m:oMathPara xmlns:m="http://schemas.openxmlformats.org/officeDocument/2006/math">
                    <m:oMathParaPr>
                      <m:jc m:val="centerGroup"/>
                    </m:oMathParaPr>
                    <m:oMath xmlns:m="http://schemas.openxmlformats.org/officeDocument/2006/math">
                      <m:sSub>
                        <m:sSubPr>
                          <m:ctrlPr>
                            <a:rPr lang="es-SV"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𝑈</m:t>
                          </m:r>
                        </m:e>
                        <m:sub>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𝑘</m:t>
                          </m:r>
                        </m:sub>
                      </m:sSub>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s-SV"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2</m:t>
                          </m:r>
                        </m:den>
                      </m:f>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𝐾</m:t>
                      </m:r>
                      <m:sSup>
                        <m:sSupPr>
                          <m:ctrlPr>
                            <a:rPr lang="es-SV"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s-SV"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2</m:t>
                          </m:r>
                        </m:den>
                      </m:f>
                      <m:d>
                        <m:dPr>
                          <m:ctrlPr>
                            <a:rPr lang="es-SV"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6000</m:t>
                          </m:r>
                          <m:f>
                            <m:fPr>
                              <m:ctrlPr>
                                <a:rPr lang="es-SV"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𝑁</m:t>
                              </m:r>
                            </m:num>
                            <m:den>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𝑚</m:t>
                              </m:r>
                            </m:den>
                          </m:f>
                        </m:e>
                      </m:d>
                      <m:sSup>
                        <m:sSupPr>
                          <m:ctrlPr>
                            <a:rPr lang="es-SV"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s-SV"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0.006 </m:t>
                              </m:r>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𝑚</m:t>
                              </m:r>
                            </m:e>
                          </m:d>
                        </m:e>
                        <m:sup>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=0.108 </m:t>
                      </m:r>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𝐽𝑜𝑢𝑙𝑒𝑠</m:t>
                      </m:r>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p:sp>
            <p:nvSpPr>
              <p:cNvPr id="12" name="CuadroTexto 11">
                <a:extLst>
                  <a:ext uri="{FF2B5EF4-FFF2-40B4-BE49-F238E27FC236}">
                    <a16:creationId xmlns:a16="http://schemas.microsoft.com/office/drawing/2014/main" id="{AE88D792-17E4-70CF-18B7-22872A1CAB0E}"/>
                  </a:ext>
                </a:extLst>
              </p:cNvPr>
              <p:cNvSpPr txBox="1">
                <a:spLocks noRot="1" noChangeAspect="1" noMove="1" noResize="1" noEditPoints="1" noAdjustHandles="1" noChangeArrowheads="1" noChangeShapeType="1" noTextEdit="1"/>
              </p:cNvSpPr>
              <p:nvPr/>
            </p:nvSpPr>
            <p:spPr>
              <a:xfrm>
                <a:off x="-205099" y="3615725"/>
                <a:ext cx="6152972" cy="758093"/>
              </a:xfrm>
              <a:prstGeom prst="rect">
                <a:avLst/>
              </a:prstGeom>
              <a:blipFill>
                <a:blip r:embed="rId4"/>
                <a:stretch>
                  <a:fillRect/>
                </a:stretch>
              </a:blipFill>
            </p:spPr>
            <p:txBody>
              <a:bodyPr/>
              <a:lstStyle/>
              <a:p>
                <a:r>
                  <a:rPr lang="es-SV">
                    <a:noFill/>
                  </a:rPr>
                  <a:t> </a:t>
                </a:r>
              </a:p>
            </p:txBody>
          </p:sp>
        </mc:Fallback>
      </mc:AlternateContent>
      <p:sp>
        <p:nvSpPr>
          <p:cNvPr id="14" name="CuadroTexto 13">
            <a:extLst>
              <a:ext uri="{FF2B5EF4-FFF2-40B4-BE49-F238E27FC236}">
                <a16:creationId xmlns:a16="http://schemas.microsoft.com/office/drawing/2014/main" id="{0640BF2C-0D4B-B616-12CE-4E4FFFD1E171}"/>
              </a:ext>
            </a:extLst>
          </p:cNvPr>
          <p:cNvSpPr txBox="1"/>
          <p:nvPr/>
        </p:nvSpPr>
        <p:spPr>
          <a:xfrm>
            <a:off x="108246" y="2278186"/>
            <a:ext cx="11870109" cy="674928"/>
          </a:xfrm>
          <a:prstGeom prst="rect">
            <a:avLst/>
          </a:prstGeom>
          <a:noFill/>
        </p:spPr>
        <p:txBody>
          <a:bodyPr wrap="square">
            <a:spAutoFit/>
          </a:bodyPr>
          <a:lstStyle/>
          <a:p>
            <a:pPr>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Ejemplo 1. Un resorte de constante K=6000 N/m unido a un bloque, se comprime 6 </a:t>
            </a:r>
            <a:r>
              <a:rPr lang="es-SV" sz="1800" dirty="0" err="1">
                <a:effectLst/>
                <a:latin typeface="Aptos" panose="020B0004020202020204" pitchFamily="34" charset="0"/>
                <a:ea typeface="Times New Roman" panose="02020603050405020304" pitchFamily="18" charset="0"/>
                <a:cs typeface="Times New Roman" panose="02020603050405020304" pitchFamily="18" charset="0"/>
              </a:rPr>
              <a:t>mm.</a:t>
            </a:r>
            <a:r>
              <a:rPr lang="es-SV" sz="1800" dirty="0">
                <a:effectLst/>
                <a:latin typeface="Aptos" panose="020B0004020202020204" pitchFamily="34" charset="0"/>
                <a:ea typeface="Times New Roman" panose="02020603050405020304" pitchFamily="18" charset="0"/>
                <a:cs typeface="Times New Roman" panose="02020603050405020304" pitchFamily="18" charset="0"/>
              </a:rPr>
              <a:t> Calcule la energía potencial almacenada cuando está comprimido.</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16" name="CuadroTexto 15">
            <a:extLst>
              <a:ext uri="{FF2B5EF4-FFF2-40B4-BE49-F238E27FC236}">
                <a16:creationId xmlns:a16="http://schemas.microsoft.com/office/drawing/2014/main" id="{7319FE8A-0D6D-4B1A-21BF-7353F61721FF}"/>
              </a:ext>
            </a:extLst>
          </p:cNvPr>
          <p:cNvSpPr txBox="1"/>
          <p:nvPr/>
        </p:nvSpPr>
        <p:spPr>
          <a:xfrm>
            <a:off x="108246" y="2937214"/>
            <a:ext cx="6152972" cy="378565"/>
          </a:xfrm>
          <a:prstGeom prst="rect">
            <a:avLst/>
          </a:prstGeom>
          <a:noFill/>
        </p:spPr>
        <p:txBody>
          <a:bodyPr wrap="square">
            <a:spAutoFit/>
          </a:bodyPr>
          <a:lstStyle/>
          <a:p>
            <a:pPr>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K=6000 N/m</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18" name="Imagen 17">
            <a:extLst>
              <a:ext uri="{FF2B5EF4-FFF2-40B4-BE49-F238E27FC236}">
                <a16:creationId xmlns:a16="http://schemas.microsoft.com/office/drawing/2014/main" id="{5B1BD949-BBE4-E41E-4FD7-95ADAEF13707}"/>
              </a:ext>
            </a:extLst>
          </p:cNvPr>
          <p:cNvPicPr>
            <a:picLocks noChangeAspect="1"/>
          </p:cNvPicPr>
          <p:nvPr/>
        </p:nvPicPr>
        <p:blipFill>
          <a:blip r:embed="rId5"/>
          <a:stretch>
            <a:fillRect/>
          </a:stretch>
        </p:blipFill>
        <p:spPr>
          <a:xfrm>
            <a:off x="108246" y="3285663"/>
            <a:ext cx="1298561" cy="493819"/>
          </a:xfrm>
          <a:prstGeom prst="rect">
            <a:avLst/>
          </a:prstGeom>
        </p:spPr>
      </p:pic>
    </p:spTree>
    <p:extLst>
      <p:ext uri="{BB962C8B-B14F-4D97-AF65-F5344CB8AC3E}">
        <p14:creationId xmlns:p14="http://schemas.microsoft.com/office/powerpoint/2010/main" val="3959645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8" grpId="0"/>
      <p:bldP spid="10" grpId="0"/>
      <p:bldP spid="12" grpId="0"/>
      <p:bldP spid="14"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99B6CE2E-E9FF-EBE2-F0D1-052ED4C530F0}"/>
              </a:ext>
            </a:extLst>
          </p:cNvPr>
          <p:cNvPicPr>
            <a:picLocks noChangeAspect="1"/>
          </p:cNvPicPr>
          <p:nvPr/>
        </p:nvPicPr>
        <p:blipFill>
          <a:blip r:embed="rId2"/>
          <a:stretch>
            <a:fillRect/>
          </a:stretch>
        </p:blipFill>
        <p:spPr>
          <a:xfrm>
            <a:off x="4281" y="0"/>
            <a:ext cx="12187719" cy="6858000"/>
          </a:xfrm>
          <a:prstGeom prst="rect">
            <a:avLst/>
          </a:prstGeom>
        </p:spPr>
      </p:pic>
      <mc:AlternateContent xmlns:mc="http://schemas.openxmlformats.org/markup-compatibility/2006">
        <mc:Choice xmlns:a14="http://schemas.microsoft.com/office/drawing/2010/main" Requires="a14">
          <p:sp>
            <p:nvSpPr>
              <p:cNvPr id="3" name="CuadroTexto 2">
                <a:extLst>
                  <a:ext uri="{FF2B5EF4-FFF2-40B4-BE49-F238E27FC236}">
                    <a16:creationId xmlns:a16="http://schemas.microsoft.com/office/drawing/2014/main" id="{943B29F6-94EC-7E8F-DC10-3530FBB5DEC0}"/>
                  </a:ext>
                </a:extLst>
              </p:cNvPr>
              <p:cNvSpPr txBox="1"/>
              <p:nvPr/>
            </p:nvSpPr>
            <p:spPr>
              <a:xfrm>
                <a:off x="100660" y="3961318"/>
                <a:ext cx="5400942" cy="491288"/>
              </a:xfrm>
              <a:prstGeom prst="rect">
                <a:avLst/>
              </a:prstGeom>
              <a:noFill/>
            </p:spPr>
            <p:txBody>
              <a:bodyPr wrap="square">
                <a:spAutoFit/>
              </a:bodyPr>
              <a:lstStyle/>
              <a:p>
                <a:pPr>
                  <a:lnSpc>
                    <a:spcPct val="107000"/>
                  </a:lnSpc>
                  <a:spcAft>
                    <a:spcPts val="800"/>
                  </a:spcAft>
                </a:pPr>
                <a14:m>
                  <m:oMathPara xmlns:m="http://schemas.openxmlformats.org/officeDocument/2006/math">
                    <m:oMathParaPr>
                      <m:jc m:val="centerGroup"/>
                    </m:oMathParaPr>
                    <m:oMath xmlns:m="http://schemas.openxmlformats.org/officeDocument/2006/math">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𝑼</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𝑼</m:t>
                          </m:r>
                        </m:e>
                        <m:sub>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𝒌</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𝟐</m:t>
                          </m:r>
                        </m:sub>
                      </m:sSub>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𝑼</m:t>
                          </m:r>
                        </m:e>
                        <m:sub>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𝒌</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𝟐</m:t>
                          </m:r>
                        </m:sub>
                      </m:sSub>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𝟏</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𝑱𝒐𝒖𝒍𝒆</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𝟐</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𝑱𝒐𝒖𝒍𝒆</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𝟏</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𝑱𝒐𝒖𝒍𝒆</m:t>
                      </m:r>
                    </m:oMath>
                  </m:oMathPara>
                </a14:m>
                <a:endParaRPr lang="es-SV" sz="1800" b="1"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p:sp>
            <p:nvSpPr>
              <p:cNvPr id="3" name="CuadroTexto 2">
                <a:extLst>
                  <a:ext uri="{FF2B5EF4-FFF2-40B4-BE49-F238E27FC236}">
                    <a16:creationId xmlns:a16="http://schemas.microsoft.com/office/drawing/2014/main" id="{943B29F6-94EC-7E8F-DC10-3530FBB5DEC0}"/>
                  </a:ext>
                </a:extLst>
              </p:cNvPr>
              <p:cNvSpPr txBox="1">
                <a:spLocks noRot="1" noChangeAspect="1" noMove="1" noResize="1" noEditPoints="1" noAdjustHandles="1" noChangeArrowheads="1" noChangeShapeType="1" noTextEdit="1"/>
              </p:cNvSpPr>
              <p:nvPr/>
            </p:nvSpPr>
            <p:spPr>
              <a:xfrm>
                <a:off x="100660" y="3961318"/>
                <a:ext cx="5400942" cy="491288"/>
              </a:xfrm>
              <a:prstGeom prst="rect">
                <a:avLst/>
              </a:prstGeom>
              <a:blipFill>
                <a:blip r:embed="rId3"/>
                <a:stretch>
                  <a:fillRect/>
                </a:stretch>
              </a:blipFill>
            </p:spPr>
            <p:txBody>
              <a:bodyPr/>
              <a:lstStyle/>
              <a:p>
                <a:r>
                  <a:rPr lang="es-SV">
                    <a:noFill/>
                  </a:rPr>
                  <a:t> </a:t>
                </a:r>
              </a:p>
            </p:txBody>
          </p:sp>
        </mc:Fallback>
      </mc:AlternateContent>
      <p:sp>
        <p:nvSpPr>
          <p:cNvPr id="5" name="CuadroTexto 4">
            <a:extLst>
              <a:ext uri="{FF2B5EF4-FFF2-40B4-BE49-F238E27FC236}">
                <a16:creationId xmlns:a16="http://schemas.microsoft.com/office/drawing/2014/main" id="{9DB01198-4A4C-200A-4070-1DE22D0C68EE}"/>
              </a:ext>
            </a:extLst>
          </p:cNvPr>
          <p:cNvSpPr txBox="1"/>
          <p:nvPr/>
        </p:nvSpPr>
        <p:spPr>
          <a:xfrm>
            <a:off x="162368" y="641335"/>
            <a:ext cx="11955567" cy="1267655"/>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Ejemplo 2. Un resorte de constante K=10,000 N/m, inicialmente está estirado 2 cm junto a un bloque y se suelta. Encuentre la variación en la energía potencial elástica del sistema, entre el momento que el resorte está totalmente estirado (2cm), y el momento en el que el estiramiento es solo de 1 cm. Explique qué ha ocurrido con la energía que se ha perdido.</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8" name="CuadroTexto 7">
            <a:extLst>
              <a:ext uri="{FF2B5EF4-FFF2-40B4-BE49-F238E27FC236}">
                <a16:creationId xmlns:a16="http://schemas.microsoft.com/office/drawing/2014/main" id="{FBE2468D-8591-78A4-6798-F539C4E4B6CE}"/>
              </a:ext>
            </a:extLst>
          </p:cNvPr>
          <p:cNvSpPr txBox="1"/>
          <p:nvPr/>
        </p:nvSpPr>
        <p:spPr>
          <a:xfrm>
            <a:off x="162368" y="1908990"/>
            <a:ext cx="1358782" cy="378565"/>
          </a:xfrm>
          <a:prstGeom prst="rect">
            <a:avLst/>
          </a:prstGeom>
          <a:noFill/>
        </p:spPr>
        <p:txBody>
          <a:bodyPr wrap="square">
            <a:spAutoFit/>
          </a:bodyPr>
          <a:lstStyle/>
          <a:p>
            <a:pPr>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Solución</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10" name="Imagen 9">
            <a:extLst>
              <a:ext uri="{FF2B5EF4-FFF2-40B4-BE49-F238E27FC236}">
                <a16:creationId xmlns:a16="http://schemas.microsoft.com/office/drawing/2014/main" id="{CFF59944-1E70-7AA1-8422-BADC3D1EBF8E}"/>
              </a:ext>
            </a:extLst>
          </p:cNvPr>
          <p:cNvPicPr>
            <a:picLocks noChangeAspect="1"/>
          </p:cNvPicPr>
          <p:nvPr/>
        </p:nvPicPr>
        <p:blipFill>
          <a:blip r:embed="rId4"/>
          <a:stretch>
            <a:fillRect/>
          </a:stretch>
        </p:blipFill>
        <p:spPr>
          <a:xfrm>
            <a:off x="253167" y="2252553"/>
            <a:ext cx="4968671" cy="499915"/>
          </a:xfrm>
          <a:prstGeom prst="rect">
            <a:avLst/>
          </a:prstGeom>
        </p:spPr>
      </p:pic>
      <p:pic>
        <p:nvPicPr>
          <p:cNvPr id="12" name="Imagen 11">
            <a:extLst>
              <a:ext uri="{FF2B5EF4-FFF2-40B4-BE49-F238E27FC236}">
                <a16:creationId xmlns:a16="http://schemas.microsoft.com/office/drawing/2014/main" id="{98AA9EE6-E1A8-18B5-0BD0-3F6FF21F8DA0}"/>
              </a:ext>
            </a:extLst>
          </p:cNvPr>
          <p:cNvPicPr>
            <a:picLocks noChangeAspect="1"/>
          </p:cNvPicPr>
          <p:nvPr/>
        </p:nvPicPr>
        <p:blipFill>
          <a:blip r:embed="rId5"/>
          <a:stretch>
            <a:fillRect/>
          </a:stretch>
        </p:blipFill>
        <p:spPr>
          <a:xfrm>
            <a:off x="247071" y="2913263"/>
            <a:ext cx="4974767" cy="499915"/>
          </a:xfrm>
          <a:prstGeom prst="rect">
            <a:avLst/>
          </a:prstGeom>
        </p:spPr>
      </p:pic>
      <p:pic>
        <p:nvPicPr>
          <p:cNvPr id="14" name="Imagen 13">
            <a:extLst>
              <a:ext uri="{FF2B5EF4-FFF2-40B4-BE49-F238E27FC236}">
                <a16:creationId xmlns:a16="http://schemas.microsoft.com/office/drawing/2014/main" id="{D0693666-5566-9059-881A-3DA9B5F295BC}"/>
              </a:ext>
            </a:extLst>
          </p:cNvPr>
          <p:cNvPicPr>
            <a:picLocks noChangeAspect="1"/>
          </p:cNvPicPr>
          <p:nvPr/>
        </p:nvPicPr>
        <p:blipFill>
          <a:blip r:embed="rId6"/>
          <a:stretch>
            <a:fillRect/>
          </a:stretch>
        </p:blipFill>
        <p:spPr>
          <a:xfrm>
            <a:off x="100660" y="3453484"/>
            <a:ext cx="4145639" cy="493819"/>
          </a:xfrm>
          <a:prstGeom prst="rect">
            <a:avLst/>
          </a:prstGeom>
        </p:spPr>
      </p:pic>
      <p:sp>
        <p:nvSpPr>
          <p:cNvPr id="16" name="CuadroTexto 15">
            <a:extLst>
              <a:ext uri="{FF2B5EF4-FFF2-40B4-BE49-F238E27FC236}">
                <a16:creationId xmlns:a16="http://schemas.microsoft.com/office/drawing/2014/main" id="{0979F5C5-DC6F-98E5-6825-0F59AD6D9B56}"/>
              </a:ext>
            </a:extLst>
          </p:cNvPr>
          <p:cNvSpPr txBox="1"/>
          <p:nvPr/>
        </p:nvSpPr>
        <p:spPr>
          <a:xfrm>
            <a:off x="162368" y="4482838"/>
            <a:ext cx="11793198" cy="971292"/>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Lo que ha ocurrido es que el sistema ha perdido 1 Joule de energía porque el resorte estaba estirado 2 cm y ahora solo 1 cm; esa energía que se ha perdido se ha transformado en energía cinética (1/2mv</a:t>
            </a:r>
            <a:r>
              <a:rPr lang="es-SV" sz="1800" baseline="30000" dirty="0">
                <a:effectLst/>
                <a:latin typeface="Aptos" panose="020B0004020202020204" pitchFamily="34" charset="0"/>
                <a:ea typeface="Times New Roman" panose="02020603050405020304" pitchFamily="18" charset="0"/>
                <a:cs typeface="Times New Roman" panose="02020603050405020304" pitchFamily="18" charset="0"/>
              </a:rPr>
              <a:t>2</a:t>
            </a:r>
            <a:r>
              <a:rPr lang="es-SV" sz="1800" dirty="0">
                <a:effectLst/>
                <a:latin typeface="Aptos" panose="020B0004020202020204" pitchFamily="34" charset="0"/>
                <a:ea typeface="Times New Roman" panose="02020603050405020304" pitchFamily="18" charset="0"/>
                <a:cs typeface="Times New Roman" panose="02020603050405020304" pitchFamily="18" charset="0"/>
              </a:rPr>
              <a:t>) porque inicialmente se suelta (v=0) y al soltarlo va aumentando su velocidad.</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420224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8" grpId="0"/>
      <p:bldP spid="16"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TotalTime>
  <Words>907</Words>
  <Application>Microsoft Office PowerPoint</Application>
  <PresentationFormat>Panorámica</PresentationFormat>
  <Paragraphs>35</Paragraphs>
  <Slides>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Aptos</vt:lpstr>
      <vt:lpstr>Arial</vt:lpstr>
      <vt:lpstr>Calibri</vt:lpstr>
      <vt:lpstr>Calibri Light</vt:lpstr>
      <vt:lpstr>Cambria Math</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RUBEN ALFREDO MENDOZA JUAREZ</dc:creator>
  <cp:lastModifiedBy>RUBEN ALFREDO MENDOZA JUAREZ</cp:lastModifiedBy>
  <cp:revision>15</cp:revision>
  <dcterms:created xsi:type="dcterms:W3CDTF">2023-10-27T00:51:22Z</dcterms:created>
  <dcterms:modified xsi:type="dcterms:W3CDTF">2024-04-13T01:30:37Z</dcterms:modified>
</cp:coreProperties>
</file>