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5" r:id="rId3"/>
    <p:sldId id="266" r:id="rId4"/>
    <p:sldId id="267" r:id="rId5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ECC514-7645-BC28-9661-2888E62F8A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847859D-6676-BC22-CFA3-A555ED5FD43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64248-F4F9-5548-0724-EDE74864C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12C8A74-7D84-928D-68FC-B458A73D5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B3F7FB6-9C4E-3610-6DCE-EC396DC0B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339865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D0FC15-CCA1-6207-1AA2-AA2E92AD9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C3B033-7BC0-834B-4036-26EFCD5E0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55CEE9-CDD4-7414-0659-8BE1ED0E6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BF82286-A596-92C9-C4E5-F5019B61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73850-2738-7053-7ED7-D7E4D833C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053837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CC1B99E-2222-ABCC-0108-F673F2ECFF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39632D8-C0A4-B481-F1E4-D92493E07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422A2E8-CB32-D276-8566-7208F4BEBF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B55246-3F53-C3BE-68E7-9EFF79DF7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BA6E0-D8F6-F66D-C7CA-AAF9536C2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08389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9B3026-FEC3-01F7-7632-F76435D3AA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52C586A-1DDF-36B9-4166-6A706804C1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ED8641D-356B-EB11-1B27-AE7DBB02B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B41E3B-06D8-C48D-3662-7D39402E3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8ED8C61-72AB-7013-1328-B8F58F5D2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8525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4710A6-4BB6-4078-B39E-B1D3E94C6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746C3C1-4D78-CE47-ECA7-12266CB65D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A2441B-DDB4-9714-B260-9785FB3B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509A49-8B0E-5099-F43D-C87576E56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6B6196A-1E06-2F54-17BF-FADD945C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08098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371-1A76-E6D7-1E1D-0BD60395F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C6A5E95-D116-BEB0-7A92-025B8329D9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3F47832-B5D8-3FE8-696A-BDFB1DB238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7E041E1-B84B-8D0B-7C11-46B9E8FA2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205F3FA-BE71-3A6F-068B-B7CF9C7042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ED5334F-EBFD-26CE-8399-B8DCCE13C7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83944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2F78BA-5632-36EA-A976-6E7FFD45B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B48C2A-9560-9E15-5D0C-F8E814920A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F8FEC13-2BDE-93E5-9ED7-FB12105EF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5A6E5CE-C2D5-69F5-69AE-418FF3CFA8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AC6BE11-CE23-8DAD-491D-F419E74FE0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F15A27A-2428-A82D-6B53-55FE5BF84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03E156F-8518-8CC8-E758-A114C579C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3BFBF1B-B300-EF95-FF55-483FBE92D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355588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337425-9307-DF46-FE41-E2E328708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7D5724DD-6F30-AEF0-AC28-3780696486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E125AFF8-80F9-4C87-570D-299E50AF1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EA2683F-7F0A-5B47-A87E-4BC820BBA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45406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678F9DF-F59F-778B-F503-34B302BCC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2CD8674-1C8C-039C-3E13-B6BC6A654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FF5C5161-61D2-EAED-3320-D7234C9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169810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0DF34B7-CDDD-E590-1172-B03260FD29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766729-7F65-2B79-13B7-1FDD7CD89A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8E064E-397B-46C3-DA24-3956AEAE7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D5D5E45-BD7D-A158-6143-696CFA5E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AA0764-D758-48A5-0A23-01C1889DC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82B1B9D-5482-30F3-4858-828B67A2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76342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F298F4-F6E4-C700-2233-66A12873E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53553A4-77DC-89DF-A7B3-5CDA6A8CAE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D5C3082-045F-05C5-3905-43A67570D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5AF4ABE-1758-081E-2920-5A4D00A30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22F55D8-500E-A2C7-DB24-68B8F791C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C616411-1979-7FE6-4955-5FFC2EC01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81502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577D8B9-BAE5-DCEB-7900-49FBB0ED22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85527E7-AD39-A225-4045-2849B612F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350191-2285-9402-3A2C-2366C1F7E2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992F1-720D-40EA-87F6-12F268946C49}" type="datetimeFigureOut">
              <a:rPr lang="es-SV" smtClean="0"/>
              <a:t>22/3/2024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D19B8C-3505-A460-49A2-31F905FE36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E995317-7BAB-359A-0A08-466E481716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1CC34-12E7-4208-B247-25AE5DEDE26D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218546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13" Type="http://schemas.openxmlformats.org/officeDocument/2006/relationships/image" Target="../media/image19.png"/><Relationship Id="rId18" Type="http://schemas.openxmlformats.org/officeDocument/2006/relationships/image" Target="../media/image22.png"/><Relationship Id="rId26" Type="http://schemas.openxmlformats.org/officeDocument/2006/relationships/image" Target="../media/image30.png"/><Relationship Id="rId3" Type="http://schemas.openxmlformats.org/officeDocument/2006/relationships/image" Target="../media/image2.png"/><Relationship Id="rId21" Type="http://schemas.openxmlformats.org/officeDocument/2006/relationships/image" Target="../media/image25.png"/><Relationship Id="rId7" Type="http://schemas.openxmlformats.org/officeDocument/2006/relationships/image" Target="../media/image13.png"/><Relationship Id="rId12" Type="http://schemas.openxmlformats.org/officeDocument/2006/relationships/image" Target="../media/image18.png"/><Relationship Id="rId17" Type="http://schemas.openxmlformats.org/officeDocument/2006/relationships/image" Target="../media/image21.png"/><Relationship Id="rId25" Type="http://schemas.openxmlformats.org/officeDocument/2006/relationships/image" Target="../media/image29.png"/><Relationship Id="rId2" Type="http://schemas.openxmlformats.org/officeDocument/2006/relationships/image" Target="../media/image1.png"/><Relationship Id="rId16" Type="http://schemas.openxmlformats.org/officeDocument/2006/relationships/image" Target="../media/image7.png"/><Relationship Id="rId20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11" Type="http://schemas.openxmlformats.org/officeDocument/2006/relationships/image" Target="../media/image17.png"/><Relationship Id="rId24" Type="http://schemas.openxmlformats.org/officeDocument/2006/relationships/image" Target="../media/image28.png"/><Relationship Id="rId5" Type="http://schemas.openxmlformats.org/officeDocument/2006/relationships/image" Target="../media/image11.png"/><Relationship Id="rId15" Type="http://schemas.openxmlformats.org/officeDocument/2006/relationships/image" Target="../media/image6.png"/><Relationship Id="rId23" Type="http://schemas.openxmlformats.org/officeDocument/2006/relationships/image" Target="../media/image27.png"/><Relationship Id="rId10" Type="http://schemas.openxmlformats.org/officeDocument/2006/relationships/image" Target="../media/image16.png"/><Relationship Id="rId19" Type="http://schemas.openxmlformats.org/officeDocument/2006/relationships/image" Target="../media/image23.png"/><Relationship Id="rId4" Type="http://schemas.openxmlformats.org/officeDocument/2006/relationships/image" Target="../media/image10.png"/><Relationship Id="rId9" Type="http://schemas.openxmlformats.org/officeDocument/2006/relationships/image" Target="../media/image15.png"/><Relationship Id="rId14" Type="http://schemas.openxmlformats.org/officeDocument/2006/relationships/image" Target="../media/image20.png"/><Relationship Id="rId22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png"/><Relationship Id="rId13" Type="http://schemas.openxmlformats.org/officeDocument/2006/relationships/image" Target="../media/image41.png"/><Relationship Id="rId18" Type="http://schemas.openxmlformats.org/officeDocument/2006/relationships/image" Target="../media/image45.png"/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12" Type="http://schemas.openxmlformats.org/officeDocument/2006/relationships/image" Target="../media/image40.png"/><Relationship Id="rId17" Type="http://schemas.openxmlformats.org/officeDocument/2006/relationships/image" Target="../media/image44.png"/><Relationship Id="rId2" Type="http://schemas.openxmlformats.org/officeDocument/2006/relationships/image" Target="../media/image1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11" Type="http://schemas.openxmlformats.org/officeDocument/2006/relationships/image" Target="../media/image39.png"/><Relationship Id="rId5" Type="http://schemas.openxmlformats.org/officeDocument/2006/relationships/image" Target="../media/image33.png"/><Relationship Id="rId15" Type="http://schemas.openxmlformats.org/officeDocument/2006/relationships/image" Target="../media/image42.png"/><Relationship Id="rId10" Type="http://schemas.openxmlformats.org/officeDocument/2006/relationships/image" Target="../media/image38.png"/><Relationship Id="rId19" Type="http://schemas.openxmlformats.org/officeDocument/2006/relationships/image" Target="../media/image46.png"/><Relationship Id="rId4" Type="http://schemas.openxmlformats.org/officeDocument/2006/relationships/image" Target="../media/image32.png"/><Relationship Id="rId9" Type="http://schemas.openxmlformats.org/officeDocument/2006/relationships/image" Target="../media/image37.png"/><Relationship Id="rId1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3" Type="http://schemas.openxmlformats.org/officeDocument/2006/relationships/image" Target="../media/image47.png"/><Relationship Id="rId7" Type="http://schemas.openxmlformats.org/officeDocument/2006/relationships/image" Target="../media/image51.png"/><Relationship Id="rId12" Type="http://schemas.openxmlformats.org/officeDocument/2006/relationships/image" Target="../media/image5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0.png"/><Relationship Id="rId11" Type="http://schemas.openxmlformats.org/officeDocument/2006/relationships/image" Target="../media/image55.png"/><Relationship Id="rId5" Type="http://schemas.openxmlformats.org/officeDocument/2006/relationships/image" Target="../media/image49.png"/><Relationship Id="rId10" Type="http://schemas.openxmlformats.org/officeDocument/2006/relationships/image" Target="../media/image54.png"/><Relationship Id="rId4" Type="http://schemas.openxmlformats.org/officeDocument/2006/relationships/image" Target="../media/image48.png"/><Relationship Id="rId9" Type="http://schemas.openxmlformats.org/officeDocument/2006/relationships/image" Target="../media/image5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E2EB4FB6-4D97-1CD0-78FF-C4814D1D27A0}"/>
              </a:ext>
            </a:extLst>
          </p:cNvPr>
          <p:cNvSpPr txBox="1"/>
          <p:nvPr/>
        </p:nvSpPr>
        <p:spPr>
          <a:xfrm>
            <a:off x="162369" y="677703"/>
            <a:ext cx="10784793" cy="22707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Ejemplo 1: Una fuerza varía según la posición de la partícula como se muestra en la figura. Calcule el trabajo realizado por la fuerza variable: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a) entre x=0 y x=4m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b) entre x=4m y x=10m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c) entre x=10m y x=12m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d) entre x=0 y x=12m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1EA2333D-1825-28C8-F116-39CCDD664B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236" y="3009435"/>
            <a:ext cx="3666650" cy="208315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1E269BD-429D-8D59-9A30-19FF168FFA38}"/>
                  </a:ext>
                </a:extLst>
              </p:cNvPr>
              <p:cNvSpPr txBox="1"/>
              <p:nvPr/>
            </p:nvSpPr>
            <p:spPr>
              <a:xfrm>
                <a:off x="5416609" y="1248546"/>
                <a:ext cx="6152972" cy="128919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a) Analizando la tendencia A-B: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A(0,0)	B(4,20)</a:t>
                </a: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1 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1       </m:t>
                          </m:r>
                          <m:r>
                            <a:rPr lang="es-SV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     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CuadroTexto 8">
                <a:extLst>
                  <a:ext uri="{FF2B5EF4-FFF2-40B4-BE49-F238E27FC236}">
                    <a16:creationId xmlns:a16="http://schemas.microsoft.com/office/drawing/2014/main" id="{61E269BD-429D-8D59-9A30-19FF168FFA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609" y="1248546"/>
                <a:ext cx="6152972" cy="1289199"/>
              </a:xfrm>
              <a:prstGeom prst="rect">
                <a:avLst/>
              </a:prstGeom>
              <a:blipFill>
                <a:blip r:embed="rId4"/>
                <a:stretch>
                  <a:fillRect l="-892" t="-1896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43BD4FF-6D13-4A12-3B5A-57A3DCAB16C4}"/>
                  </a:ext>
                </a:extLst>
              </p:cNvPr>
              <p:cNvSpPr txBox="1"/>
              <p:nvPr/>
            </p:nvSpPr>
            <p:spPr>
              <a:xfrm>
                <a:off x="5554765" y="4650013"/>
                <a:ext cx="1743342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B43BD4FF-6D13-4A12-3B5A-57A3DCAB16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54765" y="4650013"/>
                <a:ext cx="1743342" cy="61042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Imagen 12">
            <a:extLst>
              <a:ext uri="{FF2B5EF4-FFF2-40B4-BE49-F238E27FC236}">
                <a16:creationId xmlns:a16="http://schemas.microsoft.com/office/drawing/2014/main" id="{5F159D48-96C9-9DC6-B83D-84813126BCA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4765" y="2537745"/>
            <a:ext cx="2584928" cy="536494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610A828-B200-2DF3-09E4-40B3520B245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16609" y="3318093"/>
            <a:ext cx="2353260" cy="493819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681972A1-5023-9F86-5934-A1ADE88FA54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54765" y="3856299"/>
            <a:ext cx="1926503" cy="21947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6606410A-3E98-D082-A2E6-820525F34E8C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685840" y="4368660"/>
            <a:ext cx="1664352" cy="2194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DFB6EEB9-69AE-0150-D496-ADC6CE79F4B5}"/>
                  </a:ext>
                </a:extLst>
              </p:cNvPr>
              <p:cNvSpPr txBox="1"/>
              <p:nvPr/>
            </p:nvSpPr>
            <p:spPr>
              <a:xfrm>
                <a:off x="5416609" y="5162374"/>
                <a:ext cx="6152972" cy="1128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Pero y en realidad representa la fuerza F: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𝐹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=5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DFB6EEB9-69AE-0150-D496-ADC6CE79F4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16609" y="5162374"/>
                <a:ext cx="6152972" cy="1128514"/>
              </a:xfrm>
              <a:prstGeom prst="rect">
                <a:avLst/>
              </a:prstGeom>
              <a:blipFill>
                <a:blip r:embed="rId10"/>
                <a:stretch>
                  <a:fillRect l="-892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8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1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p:pic>
        <p:nvPicPr>
          <p:cNvPr id="2" name="Imagen 1">
            <a:extLst>
              <a:ext uri="{FF2B5EF4-FFF2-40B4-BE49-F238E27FC236}">
                <a16:creationId xmlns:a16="http://schemas.microsoft.com/office/drawing/2014/main" id="{30E0FDA0-59C1-C3B9-49E6-DF21D49EBB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5445" y="492661"/>
            <a:ext cx="3012274" cy="171138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agen 5">
            <a:extLst>
              <a:ext uri="{FF2B5EF4-FFF2-40B4-BE49-F238E27FC236}">
                <a16:creationId xmlns:a16="http://schemas.microsoft.com/office/drawing/2014/main" id="{76E39AD9-B989-451C-DD7F-85C137892B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9522" y="538036"/>
            <a:ext cx="1286367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5D18E8B-7FB2-4351-BEB5-A93B76E24CD8}"/>
                  </a:ext>
                </a:extLst>
              </p:cNvPr>
              <p:cNvSpPr txBox="1"/>
              <p:nvPr/>
            </p:nvSpPr>
            <p:spPr>
              <a:xfrm>
                <a:off x="452927" y="1031855"/>
                <a:ext cx="2854295" cy="4870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𝐴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=4</m:t>
                        </m:r>
                      </m:sup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𝐹𝑑𝑥</m:t>
                        </m:r>
                      </m:e>
                    </m:nary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(</a:t>
                </a:r>
                <a:r>
                  <a:rPr lang="es-SV" sz="1800" dirty="0" err="1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45D18E8B-7FB2-4351-BEB5-A93B76E24C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27" y="1031855"/>
                <a:ext cx="2854295" cy="487056"/>
              </a:xfrm>
              <a:prstGeom prst="rect">
                <a:avLst/>
              </a:prstGeom>
              <a:blipFill>
                <a:blip r:embed="rId5"/>
                <a:stretch>
                  <a:fillRect t="-97500" b="-16250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30A8DB7-9C72-B6B5-E7EF-772B04040F69}"/>
                  </a:ext>
                </a:extLst>
              </p:cNvPr>
              <p:cNvSpPr txBox="1"/>
              <p:nvPr/>
            </p:nvSpPr>
            <p:spPr>
              <a:xfrm>
                <a:off x="359522" y="1655741"/>
                <a:ext cx="2298819" cy="7139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=4</m:t>
                          </m:r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630A8DB7-9C72-B6B5-E7EF-772B04040F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22" y="1655741"/>
                <a:ext cx="2298819" cy="7139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AD9A45A-7348-0286-5B10-3ABD1889C2A5}"/>
                  </a:ext>
                </a:extLst>
              </p:cNvPr>
              <p:cNvSpPr txBox="1"/>
              <p:nvPr/>
            </p:nvSpPr>
            <p:spPr>
              <a:xfrm>
                <a:off x="273269" y="2550766"/>
                <a:ext cx="2563738" cy="71397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=5</m:t>
                      </m:r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=4</m:t>
                          </m:r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𝑥𝑑𝑥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DAD9A45A-7348-0286-5B10-3ABD1889C2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269" y="2550766"/>
                <a:ext cx="2563738" cy="7139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3013EA7-6801-8A12-BEC6-423334147504}"/>
                  </a:ext>
                </a:extLst>
              </p:cNvPr>
              <p:cNvSpPr txBox="1"/>
              <p:nvPr/>
            </p:nvSpPr>
            <p:spPr>
              <a:xfrm>
                <a:off x="25441" y="3445791"/>
                <a:ext cx="2811566" cy="90210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=5∗</m:t>
                      </m:r>
                      <m:sSubSup>
                        <m:sSubSup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Sup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</m:ctrlPr>
                                </m:fPr>
                                <m:num>
                                  <m:sSup>
                                    <m:sSupPr>
                                      <m:ctrlPr>
                                        <a:rPr lang="es-SV" sz="1800" i="1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s-SV" sz="1800" i="1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  <m:t>𝑥</m:t>
                                      </m:r>
                                    </m:e>
                                    <m:sup>
                                      <m:r>
                                        <a:rPr lang="es-SV" sz="1800" i="1">
                                          <a:effectLst/>
                                          <a:latin typeface="Cambria Math" panose="02040503050406030204" pitchFamily="18" charset="0"/>
                                          <a:ea typeface="Aptos" panose="020B0004020202020204" pitchFamily="34" charset="0"/>
                                          <a:cs typeface="Times New Roman" panose="020206030504050203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</m:num>
                                <m:den>
                                  <m:r>
                                    <a:rPr lang="es-SV" sz="1800" i="1">
                                      <a:effectLst/>
                                      <a:latin typeface="Cambria Math" panose="02040503050406030204" pitchFamily="18" charset="0"/>
                                      <a:ea typeface="Aptos" panose="020B0004020202020204" pitchFamily="34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d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0</m:t>
                          </m:r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4</m:t>
                          </m:r>
                        </m:sup>
                      </m:sSubSup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A3013EA7-6801-8A12-BEC6-4233341475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1" y="3445791"/>
                <a:ext cx="2811566" cy="90210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1EF49FD8-A8ED-9D27-DE9C-99518CEB1030}"/>
                  </a:ext>
                </a:extLst>
              </p:cNvPr>
              <p:cNvSpPr txBox="1"/>
              <p:nvPr/>
            </p:nvSpPr>
            <p:spPr>
              <a:xfrm>
                <a:off x="359522" y="4434574"/>
                <a:ext cx="2563739" cy="61651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𝐴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den>
                      </m:f>
                      <m:d>
                        <m:d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4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sup>
                              <m:r>
                                <a:rPr lang="es-SV" sz="1800" i="1">
                                  <a:effectLst/>
                                  <a:latin typeface="Cambria Math" panose="02040503050406030204" pitchFamily="18" charset="0"/>
                                  <a:ea typeface="Aptos" panose="020B000402020202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19" name="CuadroTexto 18">
                <a:extLst>
                  <a:ext uri="{FF2B5EF4-FFF2-40B4-BE49-F238E27FC236}">
                    <a16:creationId xmlns:a16="http://schemas.microsoft.com/office/drawing/2014/main" id="{1EF49FD8-A8ED-9D27-DE9C-99518CEB10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522" y="4434574"/>
                <a:ext cx="2563739" cy="616515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Imagen 20">
            <a:extLst>
              <a:ext uri="{FF2B5EF4-FFF2-40B4-BE49-F238E27FC236}">
                <a16:creationId xmlns:a16="http://schemas.microsoft.com/office/drawing/2014/main" id="{57DF10C7-C14D-1017-A15E-95CCC1A7626B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53100" y="5304349"/>
            <a:ext cx="1908213" cy="2133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474D8D8B-4680-A18D-84F3-4529892D7554}"/>
                  </a:ext>
                </a:extLst>
              </p:cNvPr>
              <p:cNvSpPr txBox="1"/>
              <p:nvPr/>
            </p:nvSpPr>
            <p:spPr>
              <a:xfrm>
                <a:off x="4352281" y="4907303"/>
                <a:ext cx="1317469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=20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474D8D8B-4680-A18D-84F3-4529892D75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2281" y="4907303"/>
                <a:ext cx="1317469" cy="61042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5" name="Imagen 24">
            <a:extLst>
              <a:ext uri="{FF2B5EF4-FFF2-40B4-BE49-F238E27FC236}">
                <a16:creationId xmlns:a16="http://schemas.microsoft.com/office/drawing/2014/main" id="{743BBFAF-6484-6BAD-5A4D-025F060324F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923199" y="764723"/>
            <a:ext cx="3371380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10067B27-AD35-63FA-04F7-62E58F378838}"/>
                  </a:ext>
                </a:extLst>
              </p:cNvPr>
              <p:cNvSpPr txBox="1"/>
              <p:nvPr/>
            </p:nvSpPr>
            <p:spPr>
              <a:xfrm>
                <a:off x="4161176" y="1151051"/>
                <a:ext cx="2080157" cy="10093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B(4,20)	C(10,20)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  </m:t>
                      </m:r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1 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1    </m:t>
                          </m:r>
                          <m:r>
                            <a:rPr lang="es-SV" sz="1800" b="0" i="1" smtClean="0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      </m:t>
                          </m:r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   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10067B27-AD35-63FA-04F7-62E58F3788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61176" y="1151051"/>
                <a:ext cx="2080157" cy="1009379"/>
              </a:xfrm>
              <a:prstGeom prst="rect">
                <a:avLst/>
              </a:prstGeom>
              <a:blipFill>
                <a:blip r:embed="rId13"/>
                <a:stretch>
                  <a:fillRect l="-2639" t="-2424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Imagen 28">
            <a:extLst>
              <a:ext uri="{FF2B5EF4-FFF2-40B4-BE49-F238E27FC236}">
                <a16:creationId xmlns:a16="http://schemas.microsoft.com/office/drawing/2014/main" id="{594DF979-35C8-9FF8-5C4E-4DD2FB339BCD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111979" y="2179783"/>
            <a:ext cx="2712955" cy="536494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FABB7E9E-19BB-1D42-441B-6CF1A4250B23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742740" y="2888983"/>
            <a:ext cx="2353260" cy="493819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E4A1BA21-BE8B-E1EB-A727-2A7C889C522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111979" y="3540912"/>
            <a:ext cx="1926503" cy="219475"/>
          </a:xfrm>
          <a:prstGeom prst="rect">
            <a:avLst/>
          </a:prstGeom>
        </p:spPr>
      </p:pic>
      <p:pic>
        <p:nvPicPr>
          <p:cNvPr id="35" name="Imagen 34">
            <a:extLst>
              <a:ext uri="{FF2B5EF4-FFF2-40B4-BE49-F238E27FC236}">
                <a16:creationId xmlns:a16="http://schemas.microsoft.com/office/drawing/2014/main" id="{9D9DBA0B-57B2-1087-1CA8-DFE949CC4003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114827" y="4101564"/>
            <a:ext cx="1792379" cy="219475"/>
          </a:xfrm>
          <a:prstGeom prst="rect">
            <a:avLst/>
          </a:prstGeom>
        </p:spPr>
      </p:pic>
      <p:pic>
        <p:nvPicPr>
          <p:cNvPr id="37" name="Imagen 36">
            <a:extLst>
              <a:ext uri="{FF2B5EF4-FFF2-40B4-BE49-F238E27FC236}">
                <a16:creationId xmlns:a16="http://schemas.microsoft.com/office/drawing/2014/main" id="{7AC56C38-AE1C-96BC-4EC8-D0BF3E67AE3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129681" y="4583832"/>
            <a:ext cx="1072989" cy="2133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875BB507-D651-3385-84A0-29869D607440}"/>
                  </a:ext>
                </a:extLst>
              </p:cNvPr>
              <p:cNvSpPr txBox="1"/>
              <p:nvPr/>
            </p:nvSpPr>
            <p:spPr>
              <a:xfrm>
                <a:off x="8509687" y="5457212"/>
                <a:ext cx="2457626" cy="61042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𝑩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𝟏𝟐𝟎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875BB507-D651-3385-84A0-29869D6074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687" y="5457212"/>
                <a:ext cx="2457626" cy="61042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" name="Imagen 40">
            <a:extLst>
              <a:ext uri="{FF2B5EF4-FFF2-40B4-BE49-F238E27FC236}">
                <a16:creationId xmlns:a16="http://schemas.microsoft.com/office/drawing/2014/main" id="{F686F2C5-ABF2-AF26-FCA6-D76AAC2865C7}"/>
              </a:ext>
            </a:extLst>
          </p:cNvPr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3682314" y="5380910"/>
            <a:ext cx="4255377" cy="493819"/>
          </a:xfrm>
          <a:prstGeom prst="rect">
            <a:avLst/>
          </a:prstGeom>
        </p:spPr>
      </p:pic>
      <p:pic>
        <p:nvPicPr>
          <p:cNvPr id="43" name="Imagen 42">
            <a:extLst>
              <a:ext uri="{FF2B5EF4-FFF2-40B4-BE49-F238E27FC236}">
                <a16:creationId xmlns:a16="http://schemas.microsoft.com/office/drawing/2014/main" id="{9E1A4D08-CFA9-BB2B-FDDE-29D3C765027B}"/>
              </a:ext>
            </a:extLst>
          </p:cNvPr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3705623" y="5851025"/>
            <a:ext cx="4804064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CBF04FB4-9891-E6DD-4BAC-827970F5ED42}"/>
                  </a:ext>
                </a:extLst>
              </p:cNvPr>
              <p:cNvSpPr txBox="1"/>
              <p:nvPr/>
            </p:nvSpPr>
            <p:spPr>
              <a:xfrm>
                <a:off x="8509687" y="2160138"/>
                <a:ext cx="3371380" cy="100610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Entonces: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𝐵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=4</m:t>
                        </m:r>
                      </m:sub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=10</m:t>
                        </m:r>
                      </m:sup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𝐹𝑑𝑥</m:t>
                        </m:r>
                      </m:e>
                    </m:nary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(</a:t>
                </a:r>
                <a:r>
                  <a:rPr lang="es-SV" sz="1800" dirty="0" err="1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47" name="CuadroTexto 46">
                <a:extLst>
                  <a:ext uri="{FF2B5EF4-FFF2-40B4-BE49-F238E27FC236}">
                    <a16:creationId xmlns:a16="http://schemas.microsoft.com/office/drawing/2014/main" id="{CBF04FB4-9891-E6DD-4BAC-827970F5ED4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09687" y="2160138"/>
                <a:ext cx="3371380" cy="1006109"/>
              </a:xfrm>
              <a:prstGeom prst="rect">
                <a:avLst/>
              </a:prstGeom>
              <a:blipFill>
                <a:blip r:embed="rId22"/>
                <a:stretch>
                  <a:fillRect l="-1627" b="-7878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6CE51D73-E92F-0626-FB29-924D0E7AFA82}"/>
                  </a:ext>
                </a:extLst>
              </p:cNvPr>
              <p:cNvSpPr txBox="1"/>
              <p:nvPr/>
            </p:nvSpPr>
            <p:spPr>
              <a:xfrm>
                <a:off x="8481040" y="3135893"/>
                <a:ext cx="2200542" cy="71487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𝐵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=4</m:t>
                          </m:r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=10</m:t>
                          </m:r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20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49" name="CuadroTexto 48">
                <a:extLst>
                  <a:ext uri="{FF2B5EF4-FFF2-40B4-BE49-F238E27FC236}">
                    <a16:creationId xmlns:a16="http://schemas.microsoft.com/office/drawing/2014/main" id="{6CE51D73-E92F-0626-FB29-924D0E7AF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1040" y="3135893"/>
                <a:ext cx="2200542" cy="714876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" name="Imagen 50">
            <a:extLst>
              <a:ext uri="{FF2B5EF4-FFF2-40B4-BE49-F238E27FC236}">
                <a16:creationId xmlns:a16="http://schemas.microsoft.com/office/drawing/2014/main" id="{54208B23-CEE5-8918-AAD4-22B0DBB30908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8587577" y="3873803"/>
            <a:ext cx="1987468" cy="597460"/>
          </a:xfrm>
          <a:prstGeom prst="rect">
            <a:avLst/>
          </a:prstGeom>
        </p:spPr>
      </p:pic>
      <p:pic>
        <p:nvPicPr>
          <p:cNvPr id="53" name="Imagen 52">
            <a:extLst>
              <a:ext uri="{FF2B5EF4-FFF2-40B4-BE49-F238E27FC236}">
                <a16:creationId xmlns:a16="http://schemas.microsoft.com/office/drawing/2014/main" id="{5621734C-B370-F372-345C-33FEB904102B}"/>
              </a:ext>
            </a:extLst>
          </p:cNvPr>
          <p:cNvPicPr>
            <a:picLocks noChangeAspect="1"/>
          </p:cNvPicPr>
          <p:nvPr/>
        </p:nvPicPr>
        <p:blipFill>
          <a:blip r:embed="rId25"/>
          <a:stretch>
            <a:fillRect/>
          </a:stretch>
        </p:blipFill>
        <p:spPr>
          <a:xfrm>
            <a:off x="8587577" y="4588113"/>
            <a:ext cx="1511939" cy="469433"/>
          </a:xfrm>
          <a:prstGeom prst="rect">
            <a:avLst/>
          </a:prstGeom>
        </p:spPr>
      </p:pic>
      <p:pic>
        <p:nvPicPr>
          <p:cNvPr id="55" name="Imagen 54">
            <a:extLst>
              <a:ext uri="{FF2B5EF4-FFF2-40B4-BE49-F238E27FC236}">
                <a16:creationId xmlns:a16="http://schemas.microsoft.com/office/drawing/2014/main" id="{DF75AE84-588F-663A-53BE-637ED28650C7}"/>
              </a:ext>
            </a:extLst>
          </p:cNvPr>
          <p:cNvPicPr>
            <a:picLocks noChangeAspect="1"/>
          </p:cNvPicPr>
          <p:nvPr/>
        </p:nvPicPr>
        <p:blipFill>
          <a:blip r:embed="rId26"/>
          <a:stretch>
            <a:fillRect/>
          </a:stretch>
        </p:blipFill>
        <p:spPr>
          <a:xfrm>
            <a:off x="8590914" y="5216320"/>
            <a:ext cx="1920406" cy="21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08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5" grpId="0"/>
      <p:bldP spid="17" grpId="0"/>
      <p:bldP spid="19" grpId="0"/>
      <p:bldP spid="23" grpId="0"/>
      <p:bldP spid="27" grpId="0"/>
      <p:bldP spid="39" grpId="0"/>
      <p:bldP spid="47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1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6542BEA-38C3-0DE1-E84D-DBF9905E4F23}"/>
                  </a:ext>
                </a:extLst>
              </p:cNvPr>
              <p:cNvSpPr txBox="1"/>
              <p:nvPr/>
            </p:nvSpPr>
            <p:spPr>
              <a:xfrm>
                <a:off x="172770" y="5635693"/>
                <a:ext cx="4249761" cy="9845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Pero y en realidad representa la fuerza F: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=−10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+120</m:t>
                    </m:r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96542BEA-38C3-0DE1-E84D-DBF9905E4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70" y="5635693"/>
                <a:ext cx="4249761" cy="984565"/>
              </a:xfrm>
              <a:prstGeom prst="rect">
                <a:avLst/>
              </a:prstGeom>
              <a:blipFill>
                <a:blip r:embed="rId3"/>
                <a:stretch>
                  <a:fillRect l="-1148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C8AED02C-5D06-E8A5-70D5-E33C84F8BEC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2770" y="702659"/>
            <a:ext cx="3353091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C2826B7F-C4A0-6AF7-8223-842A58DFF51A}"/>
                  </a:ext>
                </a:extLst>
              </p:cNvPr>
              <p:cNvSpPr txBox="1"/>
              <p:nvPr/>
            </p:nvSpPr>
            <p:spPr>
              <a:xfrm>
                <a:off x="309930" y="1214295"/>
                <a:ext cx="6159010" cy="100937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Aptos" panose="020B0004020202020204" pitchFamily="34" charset="0"/>
                    <a:cs typeface="Times New Roman" panose="02020603050405020304" pitchFamily="18" charset="0"/>
                  </a:rPr>
                  <a:t>C(10,20)  D(12,0)</a:t>
                </a: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    </m:t>
                      </m:r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1 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1           </m:t>
                          </m:r>
                        </m:sub>
                      </m:sSub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es-SV" sz="1800" i="1">
                          <a:solidFill>
                            <a:srgbClr val="FF0000"/>
                          </a:solidFill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sSub>
                        <m:sSubPr>
                          <m:ctrlP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solidFill>
                                <a:srgbClr val="FF0000"/>
                              </a:solidFill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C2826B7F-C4A0-6AF7-8223-842A58DFF5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930" y="1214295"/>
                <a:ext cx="6159010" cy="1009379"/>
              </a:xfrm>
              <a:prstGeom prst="rect">
                <a:avLst/>
              </a:prstGeom>
              <a:blipFill>
                <a:blip r:embed="rId5"/>
                <a:stretch>
                  <a:fillRect l="-891" t="-1807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F67BA9E8-170D-5D21-5692-5C40BDFDDC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176034" y="510550"/>
            <a:ext cx="3011685" cy="1713124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BF8F8006-6F68-5110-41EA-64B46611A772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9930" y="2320566"/>
            <a:ext cx="3011685" cy="536494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B2B1618E-F5DD-A3F6-2953-DD101D98F6C8}"/>
                  </a:ext>
                </a:extLst>
              </p:cNvPr>
              <p:cNvSpPr txBox="1"/>
              <p:nvPr/>
            </p:nvSpPr>
            <p:spPr>
              <a:xfrm>
                <a:off x="172770" y="2949384"/>
                <a:ext cx="6159010" cy="1128514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Ecuación de la recta: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𝑦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𝑚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(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1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)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5" name="CuadroTexto 14">
                <a:extLst>
                  <a:ext uri="{FF2B5EF4-FFF2-40B4-BE49-F238E27FC236}">
                    <a16:creationId xmlns:a16="http://schemas.microsoft.com/office/drawing/2014/main" id="{B2B1618E-F5DD-A3F6-2953-DD101D98F6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770" y="2949384"/>
                <a:ext cx="6159010" cy="1128514"/>
              </a:xfrm>
              <a:prstGeom prst="rect">
                <a:avLst/>
              </a:prstGeom>
              <a:blipFill>
                <a:blip r:embed="rId8"/>
                <a:stretch>
                  <a:fillRect l="-79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7" name="Imagen 16">
            <a:extLst>
              <a:ext uri="{FF2B5EF4-FFF2-40B4-BE49-F238E27FC236}">
                <a16:creationId xmlns:a16="http://schemas.microsoft.com/office/drawing/2014/main" id="{A855AFF6-57E7-5008-7FFA-279F5260137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9930" y="4095812"/>
            <a:ext cx="2219136" cy="219475"/>
          </a:xfrm>
          <a:prstGeom prst="rect">
            <a:avLst/>
          </a:prstGeom>
        </p:spPr>
      </p:pic>
      <p:pic>
        <p:nvPicPr>
          <p:cNvPr id="19" name="Imagen 18">
            <a:extLst>
              <a:ext uri="{FF2B5EF4-FFF2-40B4-BE49-F238E27FC236}">
                <a16:creationId xmlns:a16="http://schemas.microsoft.com/office/drawing/2014/main" id="{BAC66B83-0495-1A6F-09EA-9F000C05CBD9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40412" y="4590230"/>
            <a:ext cx="2158171" cy="213378"/>
          </a:xfrm>
          <a:prstGeom prst="rect">
            <a:avLst/>
          </a:prstGeom>
        </p:spPr>
      </p:pic>
      <p:pic>
        <p:nvPicPr>
          <p:cNvPr id="21" name="Imagen 20">
            <a:extLst>
              <a:ext uri="{FF2B5EF4-FFF2-40B4-BE49-F238E27FC236}">
                <a16:creationId xmlns:a16="http://schemas.microsoft.com/office/drawing/2014/main" id="{292F2F70-C33A-5A7B-6A95-261585F1E87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10906" y="5022416"/>
            <a:ext cx="2158171" cy="213378"/>
          </a:xfrm>
          <a:prstGeom prst="rect">
            <a:avLst/>
          </a:prstGeom>
        </p:spPr>
      </p:pic>
      <p:pic>
        <p:nvPicPr>
          <p:cNvPr id="23" name="Imagen 22">
            <a:extLst>
              <a:ext uri="{FF2B5EF4-FFF2-40B4-BE49-F238E27FC236}">
                <a16:creationId xmlns:a16="http://schemas.microsoft.com/office/drawing/2014/main" id="{79EC4986-198A-A429-1181-6388BADD0FC6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1293" y="5430327"/>
            <a:ext cx="1627773" cy="213378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BB36F98-58C1-6327-6B92-663A12D04E79}"/>
                  </a:ext>
                </a:extLst>
              </p:cNvPr>
              <p:cNvSpPr txBox="1"/>
              <p:nvPr/>
            </p:nvSpPr>
            <p:spPr>
              <a:xfrm>
                <a:off x="4273061" y="4939039"/>
                <a:ext cx="2697945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𝑾</m:t>
                          </m:r>
                        </m:e>
                        <m:sub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𝑪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b="1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𝑫</m:t>
                          </m:r>
                        </m:sub>
                      </m:sSub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𝟐𝟎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9BB36F98-58C1-6327-6B92-663A12D04E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3061" y="4939039"/>
                <a:ext cx="2697945" cy="49128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" name="Imagen 26">
            <a:extLst>
              <a:ext uri="{FF2B5EF4-FFF2-40B4-BE49-F238E27FC236}">
                <a16:creationId xmlns:a16="http://schemas.microsoft.com/office/drawing/2014/main" id="{011F3142-10FB-F3F3-5415-3668A973DE9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4618120" y="689458"/>
            <a:ext cx="1286367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C9F2CF40-DAA5-8B03-5A05-D0558B18A67E}"/>
                  </a:ext>
                </a:extLst>
              </p:cNvPr>
              <p:cNvSpPr txBox="1"/>
              <p:nvPr/>
            </p:nvSpPr>
            <p:spPr>
              <a:xfrm>
                <a:off x="4604038" y="1211017"/>
                <a:ext cx="3159570" cy="48833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SV" sz="1800" i="1" smtClean="0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𝑊</m:t>
                        </m:r>
                      </m:e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𝐶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𝐷</m:t>
                        </m:r>
                      </m:sub>
                    </m:sSub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=10</m:t>
                        </m:r>
                      </m:sub>
                      <m:sup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=12</m:t>
                        </m:r>
                      </m:sup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𝐹𝑑𝑥</m:t>
                        </m:r>
                      </m:e>
                    </m:nary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   (</a:t>
                </a:r>
                <a:r>
                  <a:rPr lang="es-SV" sz="1800" dirty="0" err="1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N.m</a:t>
                </a: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C9F2CF40-DAA5-8B03-5A05-D0558B18A6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04038" y="1211017"/>
                <a:ext cx="3159570" cy="488339"/>
              </a:xfrm>
              <a:prstGeom prst="rect">
                <a:avLst/>
              </a:prstGeom>
              <a:blipFill>
                <a:blip r:embed="rId15"/>
                <a:stretch>
                  <a:fillRect t="-96250" b="-163750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5BF1CF9E-4899-7AE8-D09D-BC58C2AA937D}"/>
                  </a:ext>
                </a:extLst>
              </p:cNvPr>
              <p:cNvSpPr txBox="1"/>
              <p:nvPr/>
            </p:nvSpPr>
            <p:spPr>
              <a:xfrm>
                <a:off x="4476603" y="1816900"/>
                <a:ext cx="3532308" cy="7151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 smtClean="0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𝑊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𝐶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𝐷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subSup"/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=10</m:t>
                          </m:r>
                        </m:sub>
                        <m:sup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=12</m:t>
                          </m:r>
                        </m:sup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(−10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+120)</m:t>
                          </m:r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s-SV" dirty="0"/>
              </a:p>
            </p:txBody>
          </p:sp>
        </mc:Choice>
        <mc:Fallback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5BF1CF9E-4899-7AE8-D09D-BC58C2AA937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6603" y="1816900"/>
                <a:ext cx="3532308" cy="715132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7" name="Imagen 36">
            <a:extLst>
              <a:ext uri="{FF2B5EF4-FFF2-40B4-BE49-F238E27FC236}">
                <a16:creationId xmlns:a16="http://schemas.microsoft.com/office/drawing/2014/main" id="{B88E445A-C093-65DB-2EFE-4F56163725CF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697374" y="2660282"/>
            <a:ext cx="3999323" cy="597460"/>
          </a:xfrm>
          <a:prstGeom prst="rect">
            <a:avLst/>
          </a:prstGeom>
        </p:spPr>
      </p:pic>
      <p:pic>
        <p:nvPicPr>
          <p:cNvPr id="39" name="Imagen 38">
            <a:extLst>
              <a:ext uri="{FF2B5EF4-FFF2-40B4-BE49-F238E27FC236}">
                <a16:creationId xmlns:a16="http://schemas.microsoft.com/office/drawing/2014/main" id="{5A54EF84-8ADD-7580-B4F4-6E92406F1131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709669" y="3419097"/>
            <a:ext cx="3170195" cy="786452"/>
          </a:xfrm>
          <a:prstGeom prst="rect">
            <a:avLst/>
          </a:prstGeom>
        </p:spPr>
      </p:pic>
      <p:pic>
        <p:nvPicPr>
          <p:cNvPr id="41" name="Imagen 40">
            <a:extLst>
              <a:ext uri="{FF2B5EF4-FFF2-40B4-BE49-F238E27FC236}">
                <a16:creationId xmlns:a16="http://schemas.microsoft.com/office/drawing/2014/main" id="{42F14723-F4C3-40C7-0687-C54D7118E8E6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4709669" y="4308329"/>
            <a:ext cx="6181880" cy="49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7072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5" grpId="0"/>
      <p:bldP spid="25" grpId="0"/>
      <p:bldP spid="33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99B6CE2E-E9FF-EBE2-F0D1-052ED4C530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38" y="0"/>
            <a:ext cx="12187719" cy="685800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0F7C7BB-5152-0E01-AFDB-49BD35D81D78}"/>
                  </a:ext>
                </a:extLst>
              </p:cNvPr>
              <p:cNvSpPr txBox="1"/>
              <p:nvPr/>
            </p:nvSpPr>
            <p:spPr>
              <a:xfrm>
                <a:off x="117196" y="1333503"/>
                <a:ext cx="5194055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𝑤</m:t>
                          </m:r>
                        </m:e>
                        <m:sub>
                          <m:r>
                            <a:rPr lang="es-SV" sz="1800" i="1">
                              <a:effectLst/>
                              <a:latin typeface="Cambria Math" panose="02040503050406030204" pitchFamily="18" charset="0"/>
                              <a:ea typeface="Aptos" panose="020B0004020202020204" pitchFamily="34" charset="0"/>
                              <a:cs typeface="Times New Roman" panose="02020603050405020304" pitchFamily="18" charset="0"/>
                            </a:rPr>
                            <m:t>𝑁𝐸𝑇𝑂</m:t>
                          </m:r>
                        </m:sub>
                      </m:sSub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=40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+120 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+20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𝐽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𝟏𝟖𝟎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 </m:t>
                      </m:r>
                      <m:r>
                        <a:rPr lang="es-SV" sz="1800" b="1" i="1">
                          <a:effectLst/>
                          <a:latin typeface="Cambria Math" panose="02040503050406030204" pitchFamily="18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uadroTexto 2">
                <a:extLst>
                  <a:ext uri="{FF2B5EF4-FFF2-40B4-BE49-F238E27FC236}">
                    <a16:creationId xmlns:a16="http://schemas.microsoft.com/office/drawing/2014/main" id="{D0F7C7BB-5152-0E01-AFDB-49BD35D81D7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196" y="1333503"/>
                <a:ext cx="5194055" cy="49128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n 4">
            <a:extLst>
              <a:ext uri="{FF2B5EF4-FFF2-40B4-BE49-F238E27FC236}">
                <a16:creationId xmlns:a16="http://schemas.microsoft.com/office/drawing/2014/main" id="{6343D72E-AB3D-265C-F303-58867A34EE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196" y="665486"/>
            <a:ext cx="3499407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55BABB0-1538-6B0A-378D-639AA6EC187F}"/>
                  </a:ext>
                </a:extLst>
              </p:cNvPr>
              <p:cNvSpPr txBox="1"/>
              <p:nvPr/>
            </p:nvSpPr>
            <p:spPr>
              <a:xfrm>
                <a:off x="213214" y="1694839"/>
                <a:ext cx="6159010" cy="138454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Sin embargo, recordemos que la integral definida es el área bajo la curva, por lo tanto, si tenemos la gráfica F-x, el área bajo la curva sería </a:t>
                </a:r>
                <a14:m>
                  <m:oMath xmlns:m="http://schemas.openxmlformats.org/officeDocument/2006/math"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𝑤</m:t>
                    </m:r>
                    <m:r>
                      <a:rPr lang="es-SV" sz="1800" i="1">
                        <a:effectLst/>
                        <a:latin typeface="Cambria Math" panose="02040503050406030204" pitchFamily="18" charset="0"/>
                        <a:ea typeface="Aptos" panose="020B000402020202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subSup"/>
                        <m:ctrlP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1</m:t>
                            </m:r>
                          </m:sub>
                        </m:sSub>
                      </m:sub>
                      <m:sup>
                        <m:sSub>
                          <m:sSubPr>
                            <m:ctrlP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s-SV" sz="1800" i="1">
                                <a:effectLst/>
                                <a:latin typeface="Cambria Math" panose="02040503050406030204" pitchFamily="18" charset="0"/>
                                <a:ea typeface="Aptos" panose="020B0004020202020204" pitchFamily="34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b>
                        </m:sSub>
                      </m:sup>
                      <m:e>
                        <m:r>
                          <a:rPr lang="es-SV" sz="1800" i="1">
                            <a:effectLst/>
                            <a:latin typeface="Cambria Math" panose="02040503050406030204" pitchFamily="18" charset="0"/>
                            <a:ea typeface="Aptos" panose="020B0004020202020204" pitchFamily="34" charset="0"/>
                            <a:cs typeface="Times New Roman" panose="02020603050405020304" pitchFamily="18" charset="0"/>
                          </a:rPr>
                          <m:t>𝐹𝑑𝑥</m:t>
                        </m:r>
                      </m:e>
                    </m:nary>
                  </m:oMath>
                </a14:m>
                <a:r>
                  <a:rPr lang="es-SV" sz="1800" dirty="0">
                    <a:effectLst/>
                    <a:latin typeface="Aptos" panose="020B000402020202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Significa que, si se calcula con áreas, debe coincidir:</a:t>
                </a:r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155BABB0-1538-6B0A-378D-639AA6EC18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214" y="1694839"/>
                <a:ext cx="6159010" cy="1384546"/>
              </a:xfrm>
              <a:prstGeom prst="rect">
                <a:avLst/>
              </a:prstGeom>
              <a:blipFill>
                <a:blip r:embed="rId5"/>
                <a:stretch>
                  <a:fillRect l="-891" t="-1322" r="-792" b="-33921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Imagen 8">
            <a:extLst>
              <a:ext uri="{FF2B5EF4-FFF2-40B4-BE49-F238E27FC236}">
                <a16:creationId xmlns:a16="http://schemas.microsoft.com/office/drawing/2014/main" id="{D32F0A81-506A-4A78-E4BA-61D9E6035F5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213" y="3118936"/>
            <a:ext cx="3309064" cy="1822519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C5BAFB30-0425-E1F2-5005-90830F3C31DC}"/>
              </a:ext>
            </a:extLst>
          </p:cNvPr>
          <p:cNvSpPr txBox="1"/>
          <p:nvPr/>
        </p:nvSpPr>
        <p:spPr>
          <a:xfrm>
            <a:off x="213213" y="5335214"/>
            <a:ext cx="4418608" cy="674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SV" sz="18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Dividiendo las tres áreas, según los intervalos A-B, B-C, C-D:</a:t>
            </a:r>
            <a:endParaRPr lang="es-SV" sz="18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62760EA1-19B3-9E24-0ABB-9EA4A7EEA6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7971" y="718505"/>
            <a:ext cx="3499407" cy="1749252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EAC5DFA-35E6-D259-9E8E-A588F81E6CCF}"/>
                  </a:ext>
                </a:extLst>
              </p:cNvPr>
              <p:cNvSpPr txBox="1"/>
              <p:nvPr/>
            </p:nvSpPr>
            <p:spPr>
              <a:xfrm>
                <a:off x="7041735" y="4171590"/>
                <a:ext cx="2790218" cy="4912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>
                  <a:lnSpc>
                    <a:spcPct val="107000"/>
                  </a:lnSpc>
                  <a:spcAft>
                    <a:spcPts val="8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  <m:r>
                        <a:rPr lang="es-SV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=40+120+20</m:t>
                      </m:r>
                    </m:oMath>
                  </m:oMathPara>
                </a14:m>
                <a:endParaRPr lang="es-SV" sz="1800" dirty="0">
                  <a:effectLst/>
                  <a:latin typeface="Aptos" panose="020B0004020202020204" pitchFamily="34" charset="0"/>
                  <a:ea typeface="Aptos" panose="020B000402020202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3EAC5DFA-35E6-D259-9E8E-A588F81E6CC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735" y="4171590"/>
                <a:ext cx="2790218" cy="49128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Imagen 15">
            <a:extLst>
              <a:ext uri="{FF2B5EF4-FFF2-40B4-BE49-F238E27FC236}">
                <a16:creationId xmlns:a16="http://schemas.microsoft.com/office/drawing/2014/main" id="{F5499C2D-8CF9-7FC9-6D00-F799E941CD09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37971" y="2934094"/>
            <a:ext cx="1725318" cy="213378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2C97F74F-5F87-F3F7-DC69-B609669F05E1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437971" y="3400684"/>
            <a:ext cx="2511770" cy="487722"/>
          </a:xfrm>
          <a:prstGeom prst="rect">
            <a:avLst/>
          </a:prstGeom>
        </p:spPr>
      </p:pic>
      <p:pic>
        <p:nvPicPr>
          <p:cNvPr id="20" name="Imagen 19">
            <a:extLst>
              <a:ext uri="{FF2B5EF4-FFF2-40B4-BE49-F238E27FC236}">
                <a16:creationId xmlns:a16="http://schemas.microsoft.com/office/drawing/2014/main" id="{64D42CD3-1651-6D66-FD4D-B7871C0B43BC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754062" y="4670104"/>
            <a:ext cx="5224725" cy="493819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D2F74F10-B657-D663-7048-CD7B4C171E1E}"/>
                  </a:ext>
                </a:extLst>
              </p:cNvPr>
              <p:cNvSpPr txBox="1"/>
              <p:nvPr/>
            </p:nvSpPr>
            <p:spPr>
              <a:xfrm>
                <a:off x="7041735" y="5163923"/>
                <a:ext cx="2511770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s-SV" b="1" i="1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s-SV" b="1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SV" b="1" i="0">
                          <a:latin typeface="Cambria Math" panose="02040503050406030204" pitchFamily="18" charset="0"/>
                        </a:rPr>
                        <m:t>𝟏𝟖𝟎</m:t>
                      </m:r>
                      <m:r>
                        <a:rPr lang="es-SV" b="1" i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s-SV" b="1" i="1">
                          <a:latin typeface="Cambria Math" panose="02040503050406030204" pitchFamily="18" charset="0"/>
                        </a:rPr>
                        <m:t>𝑱𝒐𝒖𝒍𝒆𝒔</m:t>
                      </m:r>
                    </m:oMath>
                  </m:oMathPara>
                </a14:m>
                <a:endParaRPr lang="es-SV" b="1" dirty="0"/>
              </a:p>
            </p:txBody>
          </p:sp>
        </mc:Choice>
        <mc:Fallback>
          <p:sp>
            <p:nvSpPr>
              <p:cNvPr id="22" name="CuadroTexto 21">
                <a:extLst>
                  <a:ext uri="{FF2B5EF4-FFF2-40B4-BE49-F238E27FC236}">
                    <a16:creationId xmlns:a16="http://schemas.microsoft.com/office/drawing/2014/main" id="{D2F74F10-B657-D663-7048-CD7B4C171E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41735" y="5163923"/>
                <a:ext cx="2511770" cy="369332"/>
              </a:xfrm>
              <a:prstGeom prst="rect">
                <a:avLst/>
              </a:prstGeom>
              <a:blipFill>
                <a:blip r:embed="rId12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s-SV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486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/>
      <p:bldP spid="11" grpId="0"/>
      <p:bldP spid="14" grpId="0"/>
      <p:bldP spid="22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304</Words>
  <Application>Microsoft Office PowerPoint</Application>
  <PresentationFormat>Panorámica</PresentationFormat>
  <Paragraphs>37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Aptos</vt:lpstr>
      <vt:lpstr>Arial</vt:lpstr>
      <vt:lpstr>Calibri</vt:lpstr>
      <vt:lpstr>Calibri Light</vt:lpstr>
      <vt:lpstr>Cambria Math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RUBEN ALFREDO MENDOZA JUAREZ</dc:creator>
  <cp:lastModifiedBy>RUBEN ALFREDO MENDOZA JUAREZ</cp:lastModifiedBy>
  <cp:revision>15</cp:revision>
  <dcterms:created xsi:type="dcterms:W3CDTF">2023-10-27T00:51:22Z</dcterms:created>
  <dcterms:modified xsi:type="dcterms:W3CDTF">2024-03-23T00:53:26Z</dcterms:modified>
</cp:coreProperties>
</file>