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21/2/2024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13" Type="http://schemas.openxmlformats.org/officeDocument/2006/relationships/image" Target="../media/image32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12" Type="http://schemas.openxmlformats.org/officeDocument/2006/relationships/image" Target="../media/image3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5.png"/><Relationship Id="rId11" Type="http://schemas.openxmlformats.org/officeDocument/2006/relationships/image" Target="../media/image30.pn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88EBA686-1C25-606F-82A1-C274B2204DC1}"/>
              </a:ext>
            </a:extLst>
          </p:cNvPr>
          <p:cNvSpPr txBox="1"/>
          <p:nvPr/>
        </p:nvSpPr>
        <p:spPr>
          <a:xfrm>
            <a:off x="119641" y="627923"/>
            <a:ext cx="1195556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Caso 4. En el sistema mostrado en la figura calcule la aceleración del sistema, suponiendo que las superficies son lisas</a:t>
            </a:r>
            <a:endParaRPr lang="es-SV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B798438-8700-59C5-4CA9-2727DD1458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411" y="997255"/>
            <a:ext cx="5193044" cy="2030799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96F48DB5-E9F3-E0E7-CCB6-2483DC24370E}"/>
              </a:ext>
            </a:extLst>
          </p:cNvPr>
          <p:cNvSpPr txBox="1"/>
          <p:nvPr/>
        </p:nvSpPr>
        <p:spPr>
          <a:xfrm>
            <a:off x="256411" y="3145312"/>
            <a:ext cx="5443634" cy="1962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Asumiendo una dirección del movimiento que creemos lógica: el bloque 1 hacia arriba, el bloque 2 hacia la derecha, el bloque 3 hacia abajo.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 al final del análisis la aceleración nos diera negativa, no hay problema; solo significará que la dirección es contraria a como lo supusimos.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2669256-B92B-6C4E-E010-BC03D2A0BBC6}"/>
              </a:ext>
            </a:extLst>
          </p:cNvPr>
          <p:cNvSpPr txBox="1"/>
          <p:nvPr/>
        </p:nvSpPr>
        <p:spPr>
          <a:xfrm>
            <a:off x="256411" y="5085490"/>
            <a:ext cx="411052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Diagrama de cuerpo libre de la masa 1 </a:t>
            </a:r>
            <a:endParaRPr lang="es-SV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BE356F46-8800-E343-014E-5B2A01AA05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28364" y="1046577"/>
            <a:ext cx="943107" cy="198147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984774DA-D0E3-6CB0-C61E-79F5082C6D92}"/>
                  </a:ext>
                </a:extLst>
              </p:cNvPr>
              <p:cNvSpPr txBox="1"/>
              <p:nvPr/>
            </p:nvSpPr>
            <p:spPr>
              <a:xfrm>
                <a:off x="6887911" y="4372442"/>
                <a:ext cx="3255947" cy="3771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(ecuación 1)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984774DA-D0E3-6CB0-C61E-79F5082C6D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7911" y="4372442"/>
                <a:ext cx="3255947" cy="377155"/>
              </a:xfrm>
              <a:prstGeom prst="rect">
                <a:avLst/>
              </a:prstGeom>
              <a:blipFill>
                <a:blip r:embed="rId5"/>
                <a:stretch>
                  <a:fillRect t="-4839" b="-25806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1B1BFFD3-A1F3-6D3A-19AD-9BAF825D3542}"/>
                  </a:ext>
                </a:extLst>
              </p:cNvPr>
              <p:cNvSpPr txBox="1"/>
              <p:nvPr/>
            </p:nvSpPr>
            <p:spPr>
              <a:xfrm>
                <a:off x="6697055" y="3054581"/>
                <a:ext cx="4110527" cy="4069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s-SV" sz="1800" i="1" smtClean="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nary>
                  </m:oMath>
                </a14:m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   hacia arriba positivo.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1B1BFFD3-A1F3-6D3A-19AD-9BAF825D35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055" y="3054581"/>
                <a:ext cx="4110527" cy="406971"/>
              </a:xfrm>
              <a:prstGeom prst="rect">
                <a:avLst/>
              </a:prstGeom>
              <a:blipFill>
                <a:blip r:embed="rId6"/>
                <a:stretch>
                  <a:fillRect l="-8309" t="-104478" b="-16268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8BCEB6E1-3B87-E8F5-7B6E-15853A7A3AEC}"/>
                  </a:ext>
                </a:extLst>
              </p:cNvPr>
              <p:cNvSpPr txBox="1"/>
              <p:nvPr/>
            </p:nvSpPr>
            <p:spPr>
              <a:xfrm>
                <a:off x="5952175" y="3472941"/>
                <a:ext cx="2434127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8BCEB6E1-3B87-E8F5-7B6E-15853A7A3A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52175" y="3472941"/>
                <a:ext cx="2434127" cy="49128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9798B640-AC01-8420-44CE-00257A3761FE}"/>
                  </a:ext>
                </a:extLst>
              </p:cNvPr>
              <p:cNvSpPr txBox="1"/>
              <p:nvPr/>
            </p:nvSpPr>
            <p:spPr>
              <a:xfrm>
                <a:off x="6561652" y="3881154"/>
                <a:ext cx="2326004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9798B640-AC01-8420-44CE-00257A3761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1652" y="3881154"/>
                <a:ext cx="2326004" cy="4912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  <p:bldP spid="13" grpId="0"/>
      <p:bldP spid="17" grpId="0"/>
      <p:bldP spid="21" grpId="0"/>
      <p:bldP spid="23" grpId="0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4792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C8638DEF-701D-856A-BA11-664E36C9A321}"/>
              </a:ext>
            </a:extLst>
          </p:cNvPr>
          <p:cNvSpPr txBox="1"/>
          <p:nvPr/>
        </p:nvSpPr>
        <p:spPr>
          <a:xfrm>
            <a:off x="136733" y="640003"/>
            <a:ext cx="39139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Diagrama de cuerpo libre de masa 2 </a:t>
            </a:r>
            <a:endParaRPr lang="es-SV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44E3992-2A30-FCF7-1D56-9EAB68F5AF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24" y="1123609"/>
            <a:ext cx="1527256" cy="130180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86D5DC97-C123-722A-07E9-9ECECEC623D0}"/>
                  </a:ext>
                </a:extLst>
              </p:cNvPr>
              <p:cNvSpPr txBox="1"/>
              <p:nvPr/>
            </p:nvSpPr>
            <p:spPr>
              <a:xfrm>
                <a:off x="136733" y="3436675"/>
                <a:ext cx="3478138" cy="3771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𝑇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   (ecuación 2)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86D5DC97-C123-722A-07E9-9ECECEC623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33" y="3436675"/>
                <a:ext cx="3478138" cy="377155"/>
              </a:xfrm>
              <a:prstGeom prst="rect">
                <a:avLst/>
              </a:prstGeom>
              <a:blipFill>
                <a:blip r:embed="rId4"/>
                <a:stretch>
                  <a:fillRect t="-6452" b="-25806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2609E2DC-45D7-ED10-222D-55284E5FC051}"/>
                  </a:ext>
                </a:extLst>
              </p:cNvPr>
              <p:cNvSpPr txBox="1"/>
              <p:nvPr/>
            </p:nvSpPr>
            <p:spPr>
              <a:xfrm>
                <a:off x="136733" y="2539687"/>
                <a:ext cx="4059252" cy="97129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limLoc m:val="undOvr"/>
                        <m:subHide m:val="on"/>
                        <m:supHide m:val="on"/>
                        <m:ctrlPr>
                          <a:rPr lang="es-SV" sz="1800" i="1" smtClean="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e>
                    </m:nary>
                  </m:oMath>
                </a14:m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 (a la derecha positivo porque hemos supuesto que se mueve hacia la derecha)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2609E2DC-45D7-ED10-222D-55284E5FC0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33" y="2539687"/>
                <a:ext cx="4059252" cy="971292"/>
              </a:xfrm>
              <a:prstGeom prst="rect">
                <a:avLst/>
              </a:prstGeom>
              <a:blipFill>
                <a:blip r:embed="rId5"/>
                <a:stretch>
                  <a:fillRect l="-8258" t="-45283" r="-751" b="-943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CuadroTexto 11">
            <a:extLst>
              <a:ext uri="{FF2B5EF4-FFF2-40B4-BE49-F238E27FC236}">
                <a16:creationId xmlns:a16="http://schemas.microsoft.com/office/drawing/2014/main" id="{5070E679-F0DE-FD38-07C0-3B74819B0BF5}"/>
              </a:ext>
            </a:extLst>
          </p:cNvPr>
          <p:cNvSpPr txBox="1"/>
          <p:nvPr/>
        </p:nvSpPr>
        <p:spPr>
          <a:xfrm>
            <a:off x="136733" y="3913158"/>
            <a:ext cx="4999289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Diagrama de cuerpo libre del bloque de masa 3: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1B403D84-15C8-BE4A-71C2-8F1738BE4DF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1167" y="4407967"/>
            <a:ext cx="1125967" cy="201626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BD9B310F-454B-7D34-E5F4-30F095CD96AB}"/>
                  </a:ext>
                </a:extLst>
              </p:cNvPr>
              <p:cNvSpPr txBox="1"/>
              <p:nvPr/>
            </p:nvSpPr>
            <p:spPr>
              <a:xfrm>
                <a:off x="5251390" y="672222"/>
                <a:ext cx="6229884" cy="11022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Recordando que este análisis ya lo hicimos anteriormente y encontramos que: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  <m:sub>
                        <m:r>
                          <a:rPr lang="es-SV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  <m:r>
                      <a:rPr lang="es-SV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SV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𝑚𝑔𝑠𝑒𝑛</m:t>
                    </m:r>
                    <m:r>
                      <a:rPr lang="es-SV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s-SV" sz="1800" dirty="0">
                    <a:solidFill>
                      <a:srgbClr val="000000"/>
                    </a:solidFill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;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  <m:sub>
                        <m:r>
                          <a:rPr lang="es-SV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s-SV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s-SV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𝑚𝑔𝑐𝑜𝑠</m:t>
                    </m:r>
                    <m:r>
                      <a:rPr lang="es-SV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𝜃</m:t>
                    </m:r>
                  </m:oMath>
                </a14:m>
                <a:r>
                  <a:rPr lang="es-SV" sz="1800" dirty="0">
                    <a:solidFill>
                      <a:srgbClr val="000000"/>
                    </a:solidFill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BD9B310F-454B-7D34-E5F4-30F095CD96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1390" y="672222"/>
                <a:ext cx="6229884" cy="1102289"/>
              </a:xfrm>
              <a:prstGeom prst="rect">
                <a:avLst/>
              </a:prstGeom>
              <a:blipFill>
                <a:blip r:embed="rId7"/>
                <a:stretch>
                  <a:fillRect l="-783" t="-1657" b="-663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CuadroTexto 19">
            <a:extLst>
              <a:ext uri="{FF2B5EF4-FFF2-40B4-BE49-F238E27FC236}">
                <a16:creationId xmlns:a16="http://schemas.microsoft.com/office/drawing/2014/main" id="{AF30B4A9-1C6C-CF51-7BC8-E367F4645B55}"/>
              </a:ext>
            </a:extLst>
          </p:cNvPr>
          <p:cNvSpPr txBox="1"/>
          <p:nvPr/>
        </p:nvSpPr>
        <p:spPr>
          <a:xfrm>
            <a:off x="5300521" y="1774511"/>
            <a:ext cx="3841335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Haciendo sumatoria de fuerzas en x: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DEEF06B1-C15C-A795-E853-F038E37345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56133" y="2313480"/>
            <a:ext cx="1609483" cy="213378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BBDAE866-3D5C-7E89-F30B-BCECE3520E5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535349" y="2714092"/>
            <a:ext cx="1719221" cy="304826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24F66502-E69C-30D1-EB54-126119666AE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26049" y="3170301"/>
            <a:ext cx="1719221" cy="304826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B839A83B-CA6B-A717-CED1-4BD637EDC68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00521" y="3534677"/>
            <a:ext cx="3950550" cy="49381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4B9C4955-A639-2EC8-9D09-B573A96A0F44}"/>
                  </a:ext>
                </a:extLst>
              </p:cNvPr>
              <p:cNvSpPr txBox="1"/>
              <p:nvPr/>
            </p:nvSpPr>
            <p:spPr>
              <a:xfrm>
                <a:off x="5027057" y="6016246"/>
                <a:ext cx="4166075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𝑠𝑒𝑛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𝜃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)=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(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s-SV" sz="1800" i="1">
                                  <a:solidFill>
                                    <a:srgbClr val="0F9ED5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solidFill>
                                    <a:srgbClr val="0F9ED5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s-SV" sz="1800" i="1">
                                  <a:solidFill>
                                    <a:srgbClr val="0F9ED5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SV" sz="1800" i="1">
                              <a:solidFill>
                                <a:srgbClr val="0F9ED5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SV" sz="1800" i="1">
                              <a:solidFill>
                                <a:srgbClr val="0F9ED5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solidFill>
                                <a:srgbClr val="0F9ED5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s-SV" sz="1800" i="1">
                              <a:solidFill>
                                <a:srgbClr val="0F9ED5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  <m:r>
                        <a:rPr lang="es-SV" sz="1800" i="1">
                          <a:solidFill>
                            <a:srgbClr val="0F9ED5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4B9C4955-A639-2EC8-9D09-B573A96A0F4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7057" y="6016246"/>
                <a:ext cx="4166075" cy="49128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uadroTexto 31">
            <a:extLst>
              <a:ext uri="{FF2B5EF4-FFF2-40B4-BE49-F238E27FC236}">
                <a16:creationId xmlns:a16="http://schemas.microsoft.com/office/drawing/2014/main" id="{27F4015F-473F-CFAC-AFA9-287625E4AB4C}"/>
              </a:ext>
            </a:extLst>
          </p:cNvPr>
          <p:cNvSpPr txBox="1"/>
          <p:nvPr/>
        </p:nvSpPr>
        <p:spPr>
          <a:xfrm>
            <a:off x="5319082" y="3942642"/>
            <a:ext cx="6229884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Sustituyendo las ecuaciones 1 y 3 en la ecuación 2: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4" name="Imagen 33">
            <a:extLst>
              <a:ext uri="{FF2B5EF4-FFF2-40B4-BE49-F238E27FC236}">
                <a16:creationId xmlns:a16="http://schemas.microsoft.com/office/drawing/2014/main" id="{38477161-7A1F-100F-7134-1CFA43290AB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208546" y="4393138"/>
            <a:ext cx="1457070" cy="207282"/>
          </a:xfrm>
          <a:prstGeom prst="rect">
            <a:avLst/>
          </a:prstGeom>
        </p:spPr>
      </p:pic>
      <p:pic>
        <p:nvPicPr>
          <p:cNvPr id="36" name="Imagen 35">
            <a:extLst>
              <a:ext uri="{FF2B5EF4-FFF2-40B4-BE49-F238E27FC236}">
                <a16:creationId xmlns:a16="http://schemas.microsoft.com/office/drawing/2014/main" id="{C166B9D4-CC2A-BC98-1165-39524F7AC255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537123" y="4731176"/>
            <a:ext cx="4188315" cy="365792"/>
          </a:xfrm>
          <a:prstGeom prst="rect">
            <a:avLst/>
          </a:prstGeom>
        </p:spPr>
      </p:pic>
      <p:pic>
        <p:nvPicPr>
          <p:cNvPr id="38" name="Imagen 37">
            <a:extLst>
              <a:ext uri="{FF2B5EF4-FFF2-40B4-BE49-F238E27FC236}">
                <a16:creationId xmlns:a16="http://schemas.microsoft.com/office/drawing/2014/main" id="{5E62E777-84DB-8FC9-A886-4143E33D2CA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897961" y="5201897"/>
            <a:ext cx="3767655" cy="219475"/>
          </a:xfrm>
          <a:prstGeom prst="rect">
            <a:avLst/>
          </a:prstGeom>
        </p:spPr>
      </p:pic>
      <p:pic>
        <p:nvPicPr>
          <p:cNvPr id="40" name="Imagen 39">
            <a:extLst>
              <a:ext uri="{FF2B5EF4-FFF2-40B4-BE49-F238E27FC236}">
                <a16:creationId xmlns:a16="http://schemas.microsoft.com/office/drawing/2014/main" id="{C93095D0-1BDB-B657-99B5-D5F2592D6D83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297488" y="5659163"/>
            <a:ext cx="3767655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0" grpId="0"/>
      <p:bldP spid="12" grpId="0"/>
      <p:bldP spid="18" grpId="0"/>
      <p:bldP spid="20" grpId="0"/>
      <p:bldP spid="30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91D4DF-E00B-7D3E-F378-1F97675AB9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F467BECE-89F6-2BD3-9952-A732BBED5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F96F33D3-F17C-480D-F1FB-E9B8DD8CA1E7}"/>
                  </a:ext>
                </a:extLst>
              </p:cNvPr>
              <p:cNvSpPr txBox="1"/>
              <p:nvPr/>
            </p:nvSpPr>
            <p:spPr>
              <a:xfrm>
                <a:off x="4408971" y="6071405"/>
                <a:ext cx="2410573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𝑩</m:t>
                          </m:r>
                        </m:sub>
                      </m:sSub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𝟏𝟏𝟓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𝟔𝟖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𝑵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F96F33D3-F17C-480D-F1FB-E9B8DD8CA1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8971" y="6071405"/>
                <a:ext cx="2410573" cy="4912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407C9670-ADDB-A560-781E-73DDBA6B8A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758" y="907113"/>
            <a:ext cx="2109399" cy="54868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E7E310DF-186D-982A-4A65-5507D4E8D1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06646" y="1635356"/>
            <a:ext cx="3432345" cy="57917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D5E8F14C-1512-9931-0F39-2613AA3724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06646" y="2438946"/>
            <a:ext cx="1518036" cy="249958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1FDFB469-6D23-F468-E4C7-1369B1749D2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8332" y="2688904"/>
            <a:ext cx="3292125" cy="493819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0FFA0EAB-3B16-61DE-80CE-913B363D78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954233" y="3261345"/>
            <a:ext cx="1822862" cy="33530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6488546A-0D2F-9D20-495F-2EA4239892C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54233" y="3827918"/>
            <a:ext cx="4639458" cy="384081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E4B347A5-DBAA-EA7E-3F17-D777E932176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009193" y="4443263"/>
            <a:ext cx="1408298" cy="207282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58BBF21A-6EB6-B363-323C-FAB45C9F7DA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771428" y="4772036"/>
            <a:ext cx="3292125" cy="493819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B7AA9BDD-61C6-CFA4-6D07-F70BFF6206DC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10837" y="5234685"/>
            <a:ext cx="2274005" cy="365792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BEFAED1E-20DC-24B0-B534-5D0C78A76C8C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4546" y="5667635"/>
            <a:ext cx="5450296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77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212</Words>
  <Application>Microsoft Office PowerPoint</Application>
  <PresentationFormat>Panorámica</PresentationFormat>
  <Paragraphs>18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14</cp:revision>
  <dcterms:created xsi:type="dcterms:W3CDTF">2023-10-27T00:51:22Z</dcterms:created>
  <dcterms:modified xsi:type="dcterms:W3CDTF">2024-02-21T18:27:33Z</dcterms:modified>
</cp:coreProperties>
</file>