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B094B-5552-485D-B9B6-617DF2F3E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D8300F-0CBF-40B4-864A-573176EB2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8C803-D12F-4D62-977C-87DDD606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997636-B588-40AD-9969-99F8EC78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0CABB4-093A-43FF-861C-771ACD1F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170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5A770-EA29-4F50-8796-8CEEFC17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42CDC4-FFB8-44C2-9106-EE19DDD40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7F126-1450-49D4-9BD4-934158F8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3BF1F-E60C-4B00-856D-695A0898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72CF00-C6D9-4BDC-A825-43E713B5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513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B80CDD-7F2D-4E57-AEE0-E88973BF1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0BF50D-1BF4-4992-B6A5-6F9C36513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F61F0-41CF-4BE1-91F3-7EF583FD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031A6D-A124-4457-A188-0C6E1D23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E630-762A-419A-89C1-897E338C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359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5661D-4421-4C63-BC83-05E67D59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4820BB-2119-481F-A4B9-23C36865F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549C5-D37B-48AE-9A58-70EF3CB9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09B084-12D3-448E-B33C-53933E3B2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FD627-1A21-4A24-8536-071BB2B9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38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5C83F-DB35-4E3A-87AB-16DA6910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52A564-4689-46FC-872B-9A8C9D4C2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5271A-9596-4959-AC39-6F1CF448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006C4E-60DC-48DC-899B-B1215605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F2978B-7525-4AD7-9CF8-12CC860D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465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AF5A8-3875-41BD-9C04-E7E100A7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42F00-03E0-4D64-A9C0-218CAFBC5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15F3E4-6C50-42F9-8593-5C9FEF6DB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B1A3DB-9345-42A3-8044-9F7385F6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1FB64F-12DE-4F90-9F4E-408A883A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7EA240-B179-4891-89A2-283A4CAB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031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FE3F9-05A8-4293-BB34-D87D7A4D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0229E-A2CB-4166-8CDD-C1847633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C98935-1191-4D8E-8AD3-AB6DFAFBC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7E64CA-99E5-4719-A3D8-D8C27FCF2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E4102F-E612-4ABC-8590-ADCB5CD46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D42B3D-D0CF-4D7C-85A0-F6083668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ADC0B7-7ECC-4FD8-B136-B3521D5F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F09891-2AF5-439C-99EC-1E792C86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1787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D7710-508D-48F6-A29D-E8611149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9DB992-26AD-4BF1-813F-A1C0FFA2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DD8B09-9E1A-45F9-BE9E-372940AD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5709A2-5083-448D-92C9-2D50D3E2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5724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9B7B6F-0AAD-469C-ADAB-93DA6E5C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99A4BF-BBD0-412D-8055-887FF761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378F9B-C423-43AF-8ED6-EE21BA60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715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37C6C-D422-4EA6-9107-48673EDD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CAEF7A-A8D4-4457-8D71-2B3C4ED8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0FF7A5-C6BC-4115-8BF1-04FCBCAE9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0C2E14-43CD-4146-94F4-1F256B92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708B5C-7033-4E4D-8E81-55EA0A65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1416DD-2958-4BBF-A08C-D7D282EE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537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B854-17C9-496D-96BC-7522C799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AA54B2-91A3-4A6F-83F9-8AE1F2C5F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6E31A0-F4FF-41CD-9EE3-8450E53EC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C17798-345C-4E6C-8A74-ADAE0749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7FB055-886A-4E25-B614-B5756618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2643CE-C254-4112-86B9-F895A052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291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623DF9-F364-4372-A431-340583D9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3566C-C95E-44F5-A74E-7093B2508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CB7BF-73ED-40E7-AB1B-8316EE828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38F7-6AE1-499B-BB48-C030BD0ECCBB}" type="datetimeFigureOut">
              <a:rPr lang="es-SV" smtClean="0"/>
              <a:t>6/2/2024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55FCD5-5177-47BD-9C7F-B0D636516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F02620-752F-48E9-BEF2-DEC0CBD56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48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ACEE935-8738-4315-825A-2AF8A79E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36" y="-2564"/>
            <a:ext cx="12192000" cy="685465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2DC4CC04-9235-408C-87D5-8BE05967B32D}"/>
              </a:ext>
            </a:extLst>
          </p:cNvPr>
          <p:cNvSpPr txBox="1"/>
          <p:nvPr/>
        </p:nvSpPr>
        <p:spPr>
          <a:xfrm>
            <a:off x="172278" y="566588"/>
            <a:ext cx="2709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/>
              <a:t>Segunda ley de Newton.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8EDFBEB-79DF-4DB7-82B1-8065D53B2857}"/>
                  </a:ext>
                </a:extLst>
              </p:cNvPr>
              <p:cNvSpPr txBox="1"/>
              <p:nvPr/>
            </p:nvSpPr>
            <p:spPr>
              <a:xfrm>
                <a:off x="232099" y="1607829"/>
                <a:ext cx="11402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s-SV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1" i="1" smtClean="0">
                          <a:latin typeface="Cambria Math" panose="02040503050406030204" pitchFamily="18" charset="0"/>
                        </a:rPr>
                        <m:t>𝒎𝒂</m:t>
                      </m:r>
                    </m:oMath>
                  </m:oMathPara>
                </a14:m>
                <a:endParaRPr lang="es-SV" sz="2000" b="1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8EDFBEB-79DF-4DB7-82B1-8065D53B2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99" y="1607829"/>
                <a:ext cx="114024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uadroTexto 9">
            <a:extLst>
              <a:ext uri="{FF2B5EF4-FFF2-40B4-BE49-F238E27FC236}">
                <a16:creationId xmlns:a16="http://schemas.microsoft.com/office/drawing/2014/main" id="{4560BBFD-EF33-43D3-B547-643E68A1354F}"/>
              </a:ext>
            </a:extLst>
          </p:cNvPr>
          <p:cNvSpPr txBox="1"/>
          <p:nvPr/>
        </p:nvSpPr>
        <p:spPr>
          <a:xfrm>
            <a:off x="5638800" y="271669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SV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6146BE14-0098-4514-83CA-ECC4D79F0197}"/>
                  </a:ext>
                </a:extLst>
              </p:cNvPr>
              <p:cNvSpPr txBox="1"/>
              <p:nvPr/>
            </p:nvSpPr>
            <p:spPr>
              <a:xfrm>
                <a:off x="3456059" y="1531525"/>
                <a:ext cx="689477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SV" sz="2000" b="1" dirty="0"/>
                  <a:t>En el caso de varias fuerzas aplicadas, sumamos y encontramos</a:t>
                </a:r>
              </a:p>
              <a:p>
                <a:r>
                  <a:rPr lang="es-SV" sz="2000" b="1" dirty="0"/>
                  <a:t>La fuerza neta:     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s-SV" sz="2000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s-SV" sz="20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s-SV" sz="2000" b="1" i="1" smtClean="0">
                                <a:latin typeface="Cambria Math" panose="02040503050406030204" pitchFamily="18" charset="0"/>
                              </a:rPr>
                              <m:t>𝒏𝒆𝒕𝒂</m:t>
                            </m:r>
                          </m:sub>
                        </m:sSub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SV" sz="2000" b="1" i="1" smtClean="0">
                            <a:latin typeface="Cambria Math" panose="02040503050406030204" pitchFamily="18" charset="0"/>
                          </a:rPr>
                          <m:t>𝒎𝒂</m:t>
                        </m:r>
                      </m:e>
                    </m:nary>
                  </m:oMath>
                </a14:m>
                <a:endParaRPr lang="es-SV" sz="2000" b="1" dirty="0"/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6146BE14-0098-4514-83CA-ECC4D79F0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059" y="1531525"/>
                <a:ext cx="6894773" cy="707886"/>
              </a:xfrm>
              <a:prstGeom prst="rect">
                <a:avLst/>
              </a:prstGeom>
              <a:blipFill>
                <a:blip r:embed="rId4"/>
                <a:stretch>
                  <a:fillRect l="-973" t="-26724" r="-177" b="-10344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F2D3BD16-8D7B-4AF2-AD52-2A357384F8FF}"/>
              </a:ext>
            </a:extLst>
          </p:cNvPr>
          <p:cNvSpPr txBox="1"/>
          <p:nvPr/>
        </p:nvSpPr>
        <p:spPr>
          <a:xfrm>
            <a:off x="357809" y="2385391"/>
            <a:ext cx="34045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/>
              <a:t>Unidades:   </a:t>
            </a:r>
          </a:p>
          <a:p>
            <a:r>
              <a:rPr lang="es-SV" sz="2000" dirty="0"/>
              <a:t>S.I.--------Newton (N)= </a:t>
            </a:r>
            <a:r>
              <a:rPr lang="es-SV" sz="2000" dirty="0" err="1"/>
              <a:t>kg.m</a:t>
            </a:r>
            <a:r>
              <a:rPr lang="es-SV" sz="2000" dirty="0"/>
              <a:t>/s</a:t>
            </a:r>
            <a:r>
              <a:rPr lang="es-SV" sz="2000" baseline="30000" dirty="0"/>
              <a:t>2</a:t>
            </a:r>
          </a:p>
          <a:p>
            <a:r>
              <a:rPr lang="es-SV" sz="2000" dirty="0"/>
              <a:t>S.C.G.S---Dina (D)= g.cm/s</a:t>
            </a:r>
            <a:r>
              <a:rPr lang="es-SV" sz="2000" baseline="30000" dirty="0"/>
              <a:t>2</a:t>
            </a:r>
            <a:endParaRPr lang="es-SV" sz="2000" dirty="0"/>
          </a:p>
          <a:p>
            <a:r>
              <a:rPr lang="es-SV" sz="2000" dirty="0"/>
              <a:t>S. Inglés—libra (lb)= </a:t>
            </a:r>
            <a:r>
              <a:rPr lang="es-SV" sz="2000" dirty="0" err="1"/>
              <a:t>slug.pie</a:t>
            </a:r>
            <a:r>
              <a:rPr lang="es-SV" sz="2000" dirty="0"/>
              <a:t>/s</a:t>
            </a:r>
            <a:r>
              <a:rPr lang="es-SV" sz="2000" baseline="30000" dirty="0"/>
              <a:t>2</a:t>
            </a:r>
            <a:endParaRPr lang="es-SV" sz="20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7B6CFDE-80FC-4BAD-AAAE-738C2354FF4D}"/>
              </a:ext>
            </a:extLst>
          </p:cNvPr>
          <p:cNvSpPr txBox="1"/>
          <p:nvPr/>
        </p:nvSpPr>
        <p:spPr>
          <a:xfrm>
            <a:off x="395832" y="3799625"/>
            <a:ext cx="11623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dirty="0"/>
              <a:t>Tipos de fuerza</a:t>
            </a:r>
          </a:p>
          <a:p>
            <a:r>
              <a:rPr lang="es-SV" sz="2000" dirty="0"/>
              <a:t>Mecánicas                     de campo gravitatorio                de campo eléctrico                          de campo magnético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710E4E8D-23D9-4A23-84EA-CFEDB13AC1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6" y="4425194"/>
            <a:ext cx="2216930" cy="1189753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B8948684-5DAD-4C52-8A3C-1DB5539B69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565731"/>
            <a:ext cx="2338770" cy="128892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5A01B588-F853-4D7D-9DB3-490C0D8DFE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10629" y="4448301"/>
            <a:ext cx="2613784" cy="125421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A047B4FB-BF0B-415A-B992-D35BC8706D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09354" y="5143500"/>
            <a:ext cx="990600" cy="1714500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49BA7CEA-8E60-4C78-8455-95064C1C01D3}"/>
              </a:ext>
            </a:extLst>
          </p:cNvPr>
          <p:cNvSpPr txBox="1"/>
          <p:nvPr/>
        </p:nvSpPr>
        <p:spPr>
          <a:xfrm>
            <a:off x="4098842" y="6188806"/>
            <a:ext cx="875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b="1" dirty="0"/>
              <a:t>W=mg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AAC0F0DC-F009-433E-9047-925A80813CC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6272" y="4568489"/>
            <a:ext cx="2514600" cy="2124075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BCFA0478-0072-4FE1-8793-7B516BFE17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82731" y="4414747"/>
            <a:ext cx="3084917" cy="86796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F8A75C1A-67C3-44E0-87CE-2B924A5C2B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907189" y="5260434"/>
            <a:ext cx="2514600" cy="159165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3EE4218-77C5-9A0B-8D20-0446F64DBF4D}"/>
              </a:ext>
            </a:extLst>
          </p:cNvPr>
          <p:cNvSpPr txBox="1"/>
          <p:nvPr/>
        </p:nvSpPr>
        <p:spPr>
          <a:xfrm>
            <a:off x="152146" y="941810"/>
            <a:ext cx="12211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La aceleración “a” de un objeto de masa “m” es directamente proporcional a la fuerza “F” aplicada, e inversamente proporcional</a:t>
            </a:r>
          </a:p>
          <a:p>
            <a:r>
              <a:rPr lang="es-SV" dirty="0"/>
              <a:t>a su masa “m”</a:t>
            </a:r>
          </a:p>
        </p:txBody>
      </p:sp>
    </p:spTree>
    <p:extLst>
      <p:ext uri="{BB962C8B-B14F-4D97-AF65-F5344CB8AC3E}">
        <p14:creationId xmlns:p14="http://schemas.microsoft.com/office/powerpoint/2010/main" val="15379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3" grpId="0"/>
      <p:bldP spid="14" grpId="0"/>
      <p:bldP spid="23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8A896-CC3F-34FF-7E12-1A3F1A8E79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5D862F5-EC3D-24B6-A711-F0BB49380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436" y="-2564"/>
            <a:ext cx="12192000" cy="685465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5340C64-6CF6-A688-F198-BDCFC5475AC3}"/>
              </a:ext>
            </a:extLst>
          </p:cNvPr>
          <p:cNvSpPr txBox="1"/>
          <p:nvPr/>
        </p:nvSpPr>
        <p:spPr>
          <a:xfrm>
            <a:off x="5638800" y="2716695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SV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9B7A500-5827-4368-A975-9B51CA088F14}"/>
              </a:ext>
            </a:extLst>
          </p:cNvPr>
          <p:cNvSpPr txBox="1"/>
          <p:nvPr/>
        </p:nvSpPr>
        <p:spPr>
          <a:xfrm>
            <a:off x="267056" y="979206"/>
            <a:ext cx="10987689" cy="3778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kern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Fuerzas Mec</a:t>
            </a:r>
            <a:r>
              <a:rPr lang="es-SV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s-SV" sz="1800" kern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nicas: Se requiere contacto entre la fuente generadora de la fuerza, y el sistema u objeto.</a:t>
            </a:r>
            <a:endParaRPr lang="es-SV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9AE1038-7CE8-FB31-9DBF-D00C48DB20F6}"/>
              </a:ext>
            </a:extLst>
          </p:cNvPr>
          <p:cNvSpPr txBox="1"/>
          <p:nvPr/>
        </p:nvSpPr>
        <p:spPr>
          <a:xfrm>
            <a:off x="267056" y="1734099"/>
            <a:ext cx="946660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</a:t>
            </a:r>
            <a:r>
              <a:rPr lang="es-SV" sz="1800" kern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campo gravitatorio: Se produce por las fuerzas de atracción que existe entre dos masas.</a:t>
            </a:r>
            <a:endParaRPr lang="es-SV" sz="16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350CCB4-0CEE-EEF4-0E54-66FBF7005058}"/>
              </a:ext>
            </a:extLst>
          </p:cNvPr>
          <p:cNvSpPr txBox="1"/>
          <p:nvPr/>
        </p:nvSpPr>
        <p:spPr>
          <a:xfrm>
            <a:off x="267056" y="2656230"/>
            <a:ext cx="10799748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De campo Eléctrico: Fuerzas que sienten las cargas eléctricas que están inmersas en campos eléctricos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E499C642-C323-2477-5B85-E3AC380B9600}"/>
              </a:ext>
            </a:extLst>
          </p:cNvPr>
          <p:cNvSpPr txBox="1"/>
          <p:nvPr/>
        </p:nvSpPr>
        <p:spPr>
          <a:xfrm>
            <a:off x="267056" y="3578361"/>
            <a:ext cx="11611598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d) de campo magnético: Fuerzas que sienten las cargas eléctricas cuando se mueven en campos magnéticos. También cuando materiales ferrosos se acercan a campos magnéticos.</a:t>
            </a:r>
          </a:p>
        </p:txBody>
      </p:sp>
    </p:spTree>
    <p:extLst>
      <p:ext uri="{BB962C8B-B14F-4D97-AF65-F5344CB8AC3E}">
        <p14:creationId xmlns:p14="http://schemas.microsoft.com/office/powerpoint/2010/main" val="106693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5" grpId="0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206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10</cp:revision>
  <dcterms:created xsi:type="dcterms:W3CDTF">2021-11-04T00:37:46Z</dcterms:created>
  <dcterms:modified xsi:type="dcterms:W3CDTF">2024-02-06T18:47:29Z</dcterms:modified>
</cp:coreProperties>
</file>