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17/1/2024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7EC4A279-9A27-58B1-6397-8E8CF3C936B0}"/>
              </a:ext>
            </a:extLst>
          </p:cNvPr>
          <p:cNvSpPr txBox="1"/>
          <p:nvPr/>
        </p:nvSpPr>
        <p:spPr>
          <a:xfrm>
            <a:off x="0" y="473990"/>
            <a:ext cx="9742206" cy="2951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Ejemplo 1.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 objeto se lanza con una rapidez de 25m/s como se muestra en la figura. Encuentre el tiempo total de vuelo, la altura máxima y el alcance horizontal, si el ángulo de tiro respecto a la horizontal es: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arenR"/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30°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arenR"/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40°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arenR"/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45°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arenR"/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50°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60°</a:t>
            </a:r>
          </a:p>
        </p:txBody>
      </p:sp>
      <p:pic>
        <p:nvPicPr>
          <p:cNvPr id="4" name="Imagen 3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393666CA-279C-370B-9FD5-4F945C1F30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059" y="2136449"/>
            <a:ext cx="6344178" cy="191929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63FA46BE-3800-5678-8A3E-CFF761C23D65}"/>
              </a:ext>
            </a:extLst>
          </p:cNvPr>
          <p:cNvSpPr txBox="1"/>
          <p:nvPr/>
        </p:nvSpPr>
        <p:spPr>
          <a:xfrm>
            <a:off x="0" y="4342620"/>
            <a:ext cx="982766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Vamos a calcular las tres variables en una tabla. Utilizaremos nuestra calculadora, sin olvidar que debe estar en grados sexagesimales (DEG).</a:t>
            </a:r>
          </a:p>
        </p:txBody>
      </p:sp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a 1">
                <a:extLst>
                  <a:ext uri="{FF2B5EF4-FFF2-40B4-BE49-F238E27FC236}">
                    <a16:creationId xmlns:a16="http://schemas.microsoft.com/office/drawing/2014/main" id="{5891139F-29F7-BE78-0AC1-AF6D88D956A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12512436"/>
                  </p:ext>
                </p:extLst>
              </p:nvPr>
            </p:nvGraphicFramePr>
            <p:xfrm>
              <a:off x="223164" y="647241"/>
              <a:ext cx="5377180" cy="158851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759602">
                      <a:extLst>
                        <a:ext uri="{9D8B030D-6E8A-4147-A177-3AD203B41FA5}">
                          <a16:colId xmlns:a16="http://schemas.microsoft.com/office/drawing/2014/main" val="3246268535"/>
                        </a:ext>
                      </a:extLst>
                    </a:gridCol>
                    <a:gridCol w="478565">
                      <a:extLst>
                        <a:ext uri="{9D8B030D-6E8A-4147-A177-3AD203B41FA5}">
                          <a16:colId xmlns:a16="http://schemas.microsoft.com/office/drawing/2014/main" val="2718287027"/>
                        </a:ext>
                      </a:extLst>
                    </a:gridCol>
                    <a:gridCol w="1358781">
                      <a:extLst>
                        <a:ext uri="{9D8B030D-6E8A-4147-A177-3AD203B41FA5}">
                          <a16:colId xmlns:a16="http://schemas.microsoft.com/office/drawing/2014/main" val="732333684"/>
                        </a:ext>
                      </a:extLst>
                    </a:gridCol>
                    <a:gridCol w="1384419">
                      <a:extLst>
                        <a:ext uri="{9D8B030D-6E8A-4147-A177-3AD203B41FA5}">
                          <a16:colId xmlns:a16="http://schemas.microsoft.com/office/drawing/2014/main" val="425189841"/>
                        </a:ext>
                      </a:extLst>
                    </a:gridCol>
                    <a:gridCol w="1395813">
                      <a:extLst>
                        <a:ext uri="{9D8B030D-6E8A-4147-A177-3AD203B41FA5}">
                          <a16:colId xmlns:a16="http://schemas.microsoft.com/office/drawing/2014/main" val="873813837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s-SV" sz="1100">
                                        <a:effectLst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SV" sz="1100">
                                        <a:effectLst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s-SV" sz="1100">
                                        <a:effectLst/>
                                      </a:rPr>
                                      <m:t>𝑜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s-SV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s-SV" sz="1100">
                                        <a:effectLst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SV" sz="1100">
                                        <a:effectLst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s-SV" sz="1100">
                                        <a:effectLst/>
                                      </a:rPr>
                                      <m:t>𝑜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s-SV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s-SV" sz="1100">
                                        <a:effectLst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SV" sz="1100">
                                        <a:effectLst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s-SV" sz="1100">
                                        <a:effectLst/>
                                      </a:rPr>
                                      <m:t>𝑡𝑣</m:t>
                                    </m:r>
                                  </m:sub>
                                </m:sSub>
                                <m:r>
                                  <a:rPr lang="es-SV" sz="1100">
                                    <a:effectLst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SV" sz="1100">
                                        <a:effectLst/>
                                      </a:rPr>
                                    </m:ctrlPr>
                                  </m:fPr>
                                  <m:num>
                                    <m:r>
                                      <a:rPr lang="es-SV" sz="1100">
                                        <a:effectLst/>
                                      </a:rPr>
                                      <m:t>2</m:t>
                                    </m:r>
                                    <m:sSub>
                                      <m:sSubPr>
                                        <m:ctrlPr>
                                          <a:rPr lang="es-SV" sz="1100">
                                            <a:effectLst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SV" sz="1100">
                                            <a:effectLst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s-SV" sz="1100">
                                            <a:effectLst/>
                                          </a:rPr>
                                          <m:t>𝑜</m:t>
                                        </m:r>
                                      </m:sub>
                                    </m:sSub>
                                    <m:r>
                                      <a:rPr lang="es-SV" sz="1100">
                                        <a:effectLst/>
                                      </a:rPr>
                                      <m:t>𝑠𝑒𝑛</m:t>
                                    </m:r>
                                    <m:sSub>
                                      <m:sSubPr>
                                        <m:ctrlPr>
                                          <a:rPr lang="es-SV" sz="1100">
                                            <a:effectLst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SV" sz="1100">
                                            <a:effectLst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s-SV" sz="1100">
                                            <a:effectLst/>
                                          </a:rPr>
                                          <m:t>𝑜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s-SV" sz="1100">
                                        <a:effectLst/>
                                      </a:rPr>
                                      <m:t>𝑔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SV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s-SV" sz="1100">
                                      <a:effectLst/>
                                    </a:rPr>
                                  </m:ctrlPr>
                                </m:sSubPr>
                                <m:e>
                                  <m:r>
                                    <a:rPr lang="es-SV" sz="1100">
                                      <a:effectLst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s-SV" sz="1100">
                                      <a:effectLst/>
                                    </a:rPr>
                                    <m:t>𝑚𝑎𝑥</m:t>
                                  </m:r>
                                </m:sub>
                              </m:sSub>
                              <m:r>
                                <a:rPr lang="es-SV" sz="1100">
                                  <a:effectLst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s-SV" sz="1100">
                                      <a:effectLst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s-SV" sz="1100">
                                          <a:effectLst/>
                                        </a:rPr>
                                      </m:ctrlPr>
                                    </m:sSupPr>
                                    <m:e>
                                      <m:sSub>
                                        <m:sSubPr>
                                          <m:ctrlPr>
                                            <a:rPr lang="es-SV" sz="1100">
                                              <a:effectLst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SV" sz="1100">
                                              <a:effectLst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s-SV" sz="1100">
                                              <a:effectLst/>
                                            </a:rPr>
                                            <m:t>𝑜</m:t>
                                          </m:r>
                                        </m:sub>
                                      </m:sSub>
                                    </m:e>
                                    <m:sup>
                                      <m:r>
                                        <a:rPr lang="es-SV" sz="1100">
                                          <a:effectLst/>
                                        </a:rPr>
                                        <m:t>2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es-SV" sz="1100">
                                          <a:effectLst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SV" sz="1100">
                                          <a:effectLst/>
                                        </a:rPr>
                                        <m:t>𝑠𝑒𝑛</m:t>
                                      </m:r>
                                    </m:e>
                                    <m:sup>
                                      <m:r>
                                        <a:rPr lang="es-SV" sz="1100">
                                          <a:effectLst/>
                                        </a:rPr>
                                        <m:t>2</m:t>
                                      </m:r>
                                    </m:sup>
                                  </m:sSup>
                                  <m:sSub>
                                    <m:sSubPr>
                                      <m:ctrlPr>
                                        <a:rPr lang="es-SV" sz="1100">
                                          <a:effectLst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SV" sz="1100">
                                          <a:effectLst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SV" sz="1100">
                                          <a:effectLst/>
                                        </a:rPr>
                                        <m:t>𝑜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s-SV" sz="1100">
                                      <a:effectLst/>
                                    </a:rPr>
                                    <m:t>2</m:t>
                                  </m:r>
                                  <m:r>
                                    <a:rPr lang="es-SV" sz="1100">
                                      <a:effectLst/>
                                    </a:rPr>
                                    <m:t>𝑔</m:t>
                                  </m:r>
                                </m:den>
                              </m:f>
                            </m:oMath>
                          </a14:m>
                          <a:r>
                            <a:rPr lang="es-SV" sz="1100">
                              <a:effectLst/>
                            </a:rPr>
                            <a:t>       </a:t>
                          </a:r>
                          <a:endParaRPr lang="es-SV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SV" sz="1100">
                                    <a:effectLst/>
                                  </a:rPr>
                                  <m:t>𝑅</m:t>
                                </m:r>
                                <m:r>
                                  <a:rPr lang="es-SV" sz="1100">
                                    <a:effectLst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SV" sz="1100">
                                        <a:effectLst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s-SV" sz="1100">
                                            <a:effectLst/>
                                          </a:rPr>
                                        </m:ctrlPr>
                                      </m:sSupPr>
                                      <m:e>
                                        <m:sSub>
                                          <m:sSubPr>
                                            <m:ctrlPr>
                                              <a:rPr lang="es-SV" sz="1100">
                                                <a:effectLst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s-SV" sz="1100">
                                                <a:effectLst/>
                                              </a:rPr>
                                              <m:t>𝑣</m:t>
                                            </m:r>
                                          </m:e>
                                          <m:sub>
                                            <m:r>
                                              <a:rPr lang="es-SV" sz="1100">
                                                <a:effectLst/>
                                              </a:rPr>
                                              <m:t>𝑜</m:t>
                                            </m:r>
                                          </m:sub>
                                        </m:sSub>
                                      </m:e>
                                      <m:sup>
                                        <m:r>
                                          <a:rPr lang="es-SV" sz="1100">
                                            <a:effectLst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sSub>
                                      <m:sSubPr>
                                        <m:ctrlPr>
                                          <a:rPr lang="es-SV" sz="1100">
                                            <a:effectLst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SV" sz="1100">
                                            <a:effectLst/>
                                          </a:rPr>
                                          <m:t>𝑠𝑒𝑛</m:t>
                                        </m:r>
                                        <m:r>
                                          <a:rPr lang="es-SV" sz="1100">
                                            <a:effectLst/>
                                          </a:rPr>
                                          <m:t>(2</m:t>
                                        </m:r>
                                        <m:r>
                                          <a:rPr lang="es-SV" sz="1100">
                                            <a:effectLst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s-SV" sz="1100">
                                            <a:effectLst/>
                                          </a:rPr>
                                          <m:t>𝑜</m:t>
                                        </m:r>
                                      </m:sub>
                                    </m:sSub>
                                    <m:r>
                                      <a:rPr lang="es-SV" sz="1100">
                                        <a:effectLst/>
                                      </a:rPr>
                                      <m:t>)</m:t>
                                    </m:r>
                                  </m:num>
                                  <m:den>
                                    <m:r>
                                      <a:rPr lang="es-SV" sz="1100">
                                        <a:effectLst/>
                                      </a:rPr>
                                      <m:t>𝑔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SV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3752542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SV" sz="1400">
                              <a:effectLst/>
                            </a:rPr>
                            <a:t>25m/s</a:t>
                          </a: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SV" sz="1400">
                              <a:effectLst/>
                            </a:rPr>
                            <a:t>30°</a:t>
                          </a: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s-SV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s-SV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31078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SV" sz="1400">
                              <a:effectLst/>
                            </a:rPr>
                            <a:t>25m/s</a:t>
                          </a: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SV" sz="1400">
                              <a:effectLst/>
                            </a:rPr>
                            <a:t>40°</a:t>
                          </a: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s-SV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s-SV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2326735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SV" sz="1400">
                              <a:effectLst/>
                            </a:rPr>
                            <a:t>25m/s</a:t>
                          </a: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SV" sz="1400">
                              <a:effectLst/>
                            </a:rPr>
                            <a:t>45°</a:t>
                          </a: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s-SV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s-SV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0032159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SV" sz="1400">
                              <a:effectLst/>
                            </a:rPr>
                            <a:t>25m/s</a:t>
                          </a: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SV" sz="1400">
                              <a:effectLst/>
                            </a:rPr>
                            <a:t>50°</a:t>
                          </a: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s-SV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5537546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SV" sz="1400">
                              <a:effectLst/>
                            </a:rPr>
                            <a:t>25m/s</a:t>
                          </a: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SV" sz="1400">
                              <a:effectLst/>
                            </a:rPr>
                            <a:t>60°</a:t>
                          </a: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s-SV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5089720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a 1">
                <a:extLst>
                  <a:ext uri="{FF2B5EF4-FFF2-40B4-BE49-F238E27FC236}">
                    <a16:creationId xmlns:a16="http://schemas.microsoft.com/office/drawing/2014/main" id="{5891139F-29F7-BE78-0AC1-AF6D88D956A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12512436"/>
                  </p:ext>
                </p:extLst>
              </p:nvPr>
            </p:nvGraphicFramePr>
            <p:xfrm>
              <a:off x="223164" y="647241"/>
              <a:ext cx="5377180" cy="158851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759602">
                      <a:extLst>
                        <a:ext uri="{9D8B030D-6E8A-4147-A177-3AD203B41FA5}">
                          <a16:colId xmlns:a16="http://schemas.microsoft.com/office/drawing/2014/main" val="3246268535"/>
                        </a:ext>
                      </a:extLst>
                    </a:gridCol>
                    <a:gridCol w="478565">
                      <a:extLst>
                        <a:ext uri="{9D8B030D-6E8A-4147-A177-3AD203B41FA5}">
                          <a16:colId xmlns:a16="http://schemas.microsoft.com/office/drawing/2014/main" val="2718287027"/>
                        </a:ext>
                      </a:extLst>
                    </a:gridCol>
                    <a:gridCol w="1358781">
                      <a:extLst>
                        <a:ext uri="{9D8B030D-6E8A-4147-A177-3AD203B41FA5}">
                          <a16:colId xmlns:a16="http://schemas.microsoft.com/office/drawing/2014/main" val="732333684"/>
                        </a:ext>
                      </a:extLst>
                    </a:gridCol>
                    <a:gridCol w="1384419">
                      <a:extLst>
                        <a:ext uri="{9D8B030D-6E8A-4147-A177-3AD203B41FA5}">
                          <a16:colId xmlns:a16="http://schemas.microsoft.com/office/drawing/2014/main" val="425189841"/>
                        </a:ext>
                      </a:extLst>
                    </a:gridCol>
                    <a:gridCol w="1395813">
                      <a:extLst>
                        <a:ext uri="{9D8B030D-6E8A-4147-A177-3AD203B41FA5}">
                          <a16:colId xmlns:a16="http://schemas.microsoft.com/office/drawing/2014/main" val="873813837"/>
                        </a:ext>
                      </a:extLst>
                    </a:gridCol>
                  </a:tblGrid>
                  <a:tr h="497586">
                    <a:tc>
                      <a:txBody>
                        <a:bodyPr/>
                        <a:lstStyle/>
                        <a:p>
                          <a:endParaRPr lang="es-SV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800" t="-1220" r="-609600" b="-2402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SV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61538" t="-1220" r="-876923" b="-2402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SV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91480" t="-1220" r="-206726" b="-2402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SV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87281" t="-1220" r="-102193" b="-2402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SV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286026" t="-1220" r="-1747" b="-24024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37525427"/>
                      </a:ext>
                    </a:extLst>
                  </a:tr>
                  <a:tr h="218186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SV" sz="1400">
                              <a:effectLst/>
                            </a:rPr>
                            <a:t>25m/s</a:t>
                          </a: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SV" sz="1400">
                              <a:effectLst/>
                            </a:rPr>
                            <a:t>30°</a:t>
                          </a: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s-SV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s-SV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310782"/>
                      </a:ext>
                    </a:extLst>
                  </a:tr>
                  <a:tr h="218186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SV" sz="1400">
                              <a:effectLst/>
                            </a:rPr>
                            <a:t>25m/s</a:t>
                          </a: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SV" sz="1400">
                              <a:effectLst/>
                            </a:rPr>
                            <a:t>40°</a:t>
                          </a: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s-SV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s-SV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23267350"/>
                      </a:ext>
                    </a:extLst>
                  </a:tr>
                  <a:tr h="218186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SV" sz="1400">
                              <a:effectLst/>
                            </a:rPr>
                            <a:t>25m/s</a:t>
                          </a: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SV" sz="1400">
                              <a:effectLst/>
                            </a:rPr>
                            <a:t>45°</a:t>
                          </a: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s-SV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s-SV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00321592"/>
                      </a:ext>
                    </a:extLst>
                  </a:tr>
                  <a:tr h="218186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SV" sz="1400">
                              <a:effectLst/>
                            </a:rPr>
                            <a:t>25m/s</a:t>
                          </a: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SV" sz="1400">
                              <a:effectLst/>
                            </a:rPr>
                            <a:t>50°</a:t>
                          </a: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s-SV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55375464"/>
                      </a:ext>
                    </a:extLst>
                  </a:tr>
                  <a:tr h="218186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SV" sz="1400">
                              <a:effectLst/>
                            </a:rPr>
                            <a:t>25m/s</a:t>
                          </a: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SV" sz="1400">
                              <a:effectLst/>
                            </a:rPr>
                            <a:t>60°</a:t>
                          </a: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s-SV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s-SV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50897205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8A245C4-85CF-383E-90E2-0F45290B23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194624"/>
              </p:ext>
            </p:extLst>
          </p:nvPr>
        </p:nvGraphicFramePr>
        <p:xfrm>
          <a:off x="1487681" y="1144827"/>
          <a:ext cx="1358781" cy="10909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8781">
                  <a:extLst>
                    <a:ext uri="{9D8B030D-6E8A-4147-A177-3AD203B41FA5}">
                      <a16:colId xmlns:a16="http://schemas.microsoft.com/office/drawing/2014/main" val="20105144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SV" sz="1400" dirty="0">
                          <a:effectLst/>
                        </a:rPr>
                        <a:t>2.55 s</a:t>
                      </a:r>
                      <a:endParaRPr lang="es-S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23102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SV" sz="1400" dirty="0">
                          <a:effectLst/>
                        </a:rPr>
                        <a:t>3.28 s</a:t>
                      </a:r>
                      <a:endParaRPr lang="es-S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86471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SV" sz="1400" dirty="0">
                          <a:effectLst/>
                        </a:rPr>
                        <a:t>3.61 s</a:t>
                      </a:r>
                      <a:endParaRPr lang="es-S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13377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SV" sz="1400" dirty="0">
                          <a:effectLst/>
                        </a:rPr>
                        <a:t>3.91 s</a:t>
                      </a:r>
                      <a:endParaRPr lang="es-S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13709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SV" sz="1400" dirty="0">
                          <a:effectLst/>
                        </a:rPr>
                        <a:t>4.42 s</a:t>
                      </a:r>
                      <a:endParaRPr lang="es-S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9611200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320CF646-84FF-43E4-6842-3D3D478882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694567"/>
              </p:ext>
            </p:extLst>
          </p:nvPr>
        </p:nvGraphicFramePr>
        <p:xfrm>
          <a:off x="2838983" y="1144827"/>
          <a:ext cx="1384419" cy="10909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4419">
                  <a:extLst>
                    <a:ext uri="{9D8B030D-6E8A-4147-A177-3AD203B41FA5}">
                      <a16:colId xmlns:a16="http://schemas.microsoft.com/office/drawing/2014/main" val="18422859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SV" sz="1400" dirty="0">
                          <a:effectLst/>
                        </a:rPr>
                        <a:t>7.97 m</a:t>
                      </a:r>
                      <a:endParaRPr lang="es-S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6776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SV" sz="1400" dirty="0">
                          <a:effectLst/>
                        </a:rPr>
                        <a:t>13.18 m</a:t>
                      </a:r>
                      <a:endParaRPr lang="es-S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86533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SV" sz="1400" dirty="0">
                          <a:effectLst/>
                        </a:rPr>
                        <a:t>15.94 m</a:t>
                      </a:r>
                      <a:endParaRPr lang="es-S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69906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SV" sz="1400" dirty="0">
                          <a:effectLst/>
                        </a:rPr>
                        <a:t>18.71 m</a:t>
                      </a:r>
                      <a:endParaRPr lang="es-S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76065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SV" sz="1400" dirty="0">
                          <a:effectLst/>
                        </a:rPr>
                        <a:t>23.92 m</a:t>
                      </a:r>
                      <a:endParaRPr lang="es-S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0747423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9C77767A-2283-688E-F215-59560EDEEC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640560"/>
              </p:ext>
            </p:extLst>
          </p:nvPr>
        </p:nvGraphicFramePr>
        <p:xfrm>
          <a:off x="4223402" y="1147892"/>
          <a:ext cx="1395813" cy="10909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5813">
                  <a:extLst>
                    <a:ext uri="{9D8B030D-6E8A-4147-A177-3AD203B41FA5}">
                      <a16:colId xmlns:a16="http://schemas.microsoft.com/office/drawing/2014/main" val="40114740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SV" sz="1400" dirty="0">
                          <a:effectLst/>
                        </a:rPr>
                        <a:t>55.23 m</a:t>
                      </a:r>
                      <a:endParaRPr lang="es-S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88414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SV" sz="1400" dirty="0">
                          <a:effectLst/>
                        </a:rPr>
                        <a:t>62.81 m</a:t>
                      </a:r>
                      <a:endParaRPr lang="es-S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55774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SV" sz="1400" dirty="0">
                          <a:effectLst/>
                        </a:rPr>
                        <a:t>63.78 m</a:t>
                      </a:r>
                      <a:endParaRPr lang="es-S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86891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SV" sz="1400" dirty="0">
                          <a:effectLst/>
                        </a:rPr>
                        <a:t>62.81 m</a:t>
                      </a:r>
                      <a:endParaRPr lang="es-S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57964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SV" sz="1400" dirty="0">
                          <a:effectLst/>
                        </a:rPr>
                        <a:t>55.23 m</a:t>
                      </a:r>
                      <a:endParaRPr lang="es-S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5768856"/>
                  </a:ext>
                </a:extLst>
              </a:tr>
            </a:tbl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77DD300D-4D62-98CC-641E-9A46839F6884}"/>
              </a:ext>
            </a:extLst>
          </p:cNvPr>
          <p:cNvSpPr txBox="1"/>
          <p:nvPr/>
        </p:nvSpPr>
        <p:spPr>
          <a:xfrm>
            <a:off x="223164" y="4473952"/>
            <a:ext cx="9732686" cy="1264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Respecto al alcance, se obtiene el valor máximo en el lanzamiento a 45°; y se va reduciendo a medida nos alejamos de ese ángulo; por ejemplo, si aumentamos o reducimos 5° (40° y 50°), el alcance es el mismo; si aumentamos o reducimos 15° a partir de 45° (30° y 60°), también el alcance es el mismo.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B0F42AA-CF9E-2343-0C27-FE8E900E7C21}"/>
              </a:ext>
            </a:extLst>
          </p:cNvPr>
          <p:cNvSpPr txBox="1"/>
          <p:nvPr/>
        </p:nvSpPr>
        <p:spPr>
          <a:xfrm>
            <a:off x="247731" y="2539293"/>
            <a:ext cx="10938713" cy="1070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Notas: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Observe que a medida se aumenta el ángulo de tiro, el tiempo que permanece en el aire también aumenta, llegando a su valor máximo, cuando el ángulo de tiro es 90°, es decir, en el lanzamiento perfectamente vertical.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16D07D-B005-6722-E69B-38B8235CEBD0}"/>
              </a:ext>
            </a:extLst>
          </p:cNvPr>
          <p:cNvSpPr txBox="1"/>
          <p:nvPr/>
        </p:nvSpPr>
        <p:spPr>
          <a:xfrm>
            <a:off x="223164" y="3731866"/>
            <a:ext cx="1096328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altura máxima también aumenta, a medida que el ángulo de tiro se incrementa; también se tiene el valor máximo en el lanzamiento a 90°.</a:t>
            </a:r>
          </a:p>
        </p:txBody>
      </p:sp>
    </p:spTree>
    <p:extLst>
      <p:ext uri="{BB962C8B-B14F-4D97-AF65-F5344CB8AC3E}">
        <p14:creationId xmlns:p14="http://schemas.microsoft.com/office/powerpoint/2010/main" val="28200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294</Words>
  <Application>Microsoft Office PowerPoint</Application>
  <PresentationFormat>Panorámica</PresentationFormat>
  <Paragraphs>42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14</cp:revision>
  <dcterms:created xsi:type="dcterms:W3CDTF">2023-10-27T00:51:22Z</dcterms:created>
  <dcterms:modified xsi:type="dcterms:W3CDTF">2024-01-17T13:44:04Z</dcterms:modified>
</cp:coreProperties>
</file>