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5" r:id="rId3"/>
    <p:sldId id="266" r:id="rId4"/>
    <p:sldId id="267" r:id="rId5"/>
    <p:sldId id="268" r:id="rId6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CC514-7645-BC28-9661-2888E62F8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47859D-6676-BC22-CFA3-A555ED5FD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64248-F4F9-5548-0724-EDE74864C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29/12/2023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C8A74-7D84-928D-68FC-B458A73D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3F7FB6-9C4E-3610-6DCE-EC396DC0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3986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D0FC15-CCA1-6207-1AA2-AA2E92AD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C3B033-7BC0-834B-4036-26EFCD5E0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55CEE9-CDD4-7414-0659-8BE1ED0E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29/12/2023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F82286-A596-92C9-C4E5-F5019B616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073850-2738-7053-7ED7-D7E4D833C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5383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C1B99E-2222-ABCC-0108-F673F2ECFF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9632D8-C0A4-B481-F1E4-D92493E07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22A2E8-CB32-D276-8566-7208F4BEB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29/12/2023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B55246-3F53-C3BE-68E7-9EFF79DF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6BA6E0-D8F6-F66D-C7CA-AAF9536C2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389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B3026-FEC3-01F7-7632-F76435D3A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C586A-1DDF-36B9-4166-6A706804C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D8641D-356B-EB11-1B27-AE7DBB02B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29/12/2023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B41E3B-06D8-C48D-3662-7D39402E3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ED8C61-72AB-7013-1328-B8F58F5D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852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4710A6-4BB6-4078-B39E-B1D3E94C6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46C3C1-4D78-CE47-ECA7-12266CB65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A2441B-DDB4-9714-B260-9785FB3B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29/12/2023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509A49-8B0E-5099-F43D-C87576E56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B6196A-1E06-2F54-17BF-FADD945CB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809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C0F371-1A76-E6D7-1E1D-0BD60395F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6A5E95-D116-BEB0-7A92-025B8329D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F47832-B5D8-3FE8-696A-BDFB1DB23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E041E1-B84B-8D0B-7C11-46B9E8FA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29/12/2023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05F3FA-BE71-3A6F-068B-B7CF9C70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D5334F-EBFD-26CE-8399-B8DCCE13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394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2F78BA-5632-36EA-A976-6E7FFD45B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B48C2A-9560-9E15-5D0C-F8E814920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8FEC13-2BDE-93E5-9ED7-FB12105EF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5A6E5CE-C2D5-69F5-69AE-418FF3CFA8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C6BE11-CE23-8DAD-491D-F419E74FE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F15A27A-2428-A82D-6B53-55FE5BF84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29/12/2023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3E156F-8518-8CC8-E758-A114C579C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BFBF1B-B300-EF95-FF55-483FBE92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555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337425-9307-DF46-FE41-E2E32870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D5724DD-6F30-AEF0-AC28-378069648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29/12/2023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25AFF8-80F9-4C87-570D-299E50AF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A2683F-7F0A-5B47-A87E-4BC820BB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4540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678F9DF-F59F-778B-F503-34B302BCC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29/12/2023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CD8674-1C8C-039C-3E13-B6BC6A654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F5C5161-61D2-EAED-3320-D7234C95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6981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F34B7-CDDD-E590-1172-B03260FD2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766729-7F65-2B79-13B7-1FDD7CD89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8E064E-397B-46C3-DA24-3956AEAE7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5D5E45-BD7D-A158-6143-696CFA5E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29/12/2023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AA0764-D758-48A5-0A23-01C1889D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2B1B9D-5482-30F3-4858-828B67A2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6342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298F4-F6E4-C700-2233-66A12873E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53553A4-77DC-89DF-A7B3-5CDA6A8CAE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5C3082-045F-05C5-3905-43A67570D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AF4ABE-1758-081E-2920-5A4D00A3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29/12/2023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2F55D8-500E-A2C7-DB24-68B8F791C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616411-1979-7FE6-4955-5FFC2EC0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8150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577D8B9-BAE5-DCEB-7900-49FBB0ED2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5527E7-AD39-A225-4045-2849B612F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50191-2285-9402-3A2C-2366C1F7E2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992F1-720D-40EA-87F6-12F268946C49}" type="datetimeFigureOut">
              <a:rPr lang="es-SV" smtClean="0"/>
              <a:t>29/12/2023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D19B8C-3505-A460-49A2-31F905FE36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5317-7BAB-359A-0A08-466E48171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1854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image" Target="../media/image1.png"/><Relationship Id="rId16" Type="http://schemas.openxmlformats.org/officeDocument/2006/relationships/image" Target="../media/image3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5" Type="http://schemas.openxmlformats.org/officeDocument/2006/relationships/image" Target="../media/image3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9CA5DC07-D598-2BD2-40EA-C4A9B1EB1118}"/>
              </a:ext>
            </a:extLst>
          </p:cNvPr>
          <p:cNvSpPr txBox="1"/>
          <p:nvPr/>
        </p:nvSpPr>
        <p:spPr>
          <a:xfrm>
            <a:off x="144689" y="594844"/>
            <a:ext cx="1186534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Movimiento parabólico</a:t>
            </a:r>
            <a:endParaRPr kumimoji="0" lang="es-SV" altLang="es-SV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Cuando un objeto es lanzado en un campo gravitatorio (por ejemplo en la tierra, bajo la acción de la gravedad), describe una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trayectoria que coincide con una "parábola". El lanzamiento se hace con una velocidad inicial y un ángulo de tiro. </a:t>
            </a:r>
            <a:endParaRPr kumimoji="0" lang="es-SV" altLang="es-SV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80C02804-E628-1A5F-8103-2CDE2C6260F8}"/>
              </a:ext>
            </a:extLst>
          </p:cNvPr>
          <p:cNvSpPr txBox="1"/>
          <p:nvPr/>
        </p:nvSpPr>
        <p:spPr>
          <a:xfrm>
            <a:off x="144689" y="1548951"/>
            <a:ext cx="118653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Esa velocidad va cambiando de magnitud y dirección, a medida que se mueve en el aire; cuando va hacia arriba su velocidad va disminuyendo y el ángulo que forma esa velocidad con una línea horizontal va disminuyendo, hasta que en el punto de su altura máxima su velocidad es estrictamente horizontal y el ángulo de la velocidad con la horizontal es cero. Cuando va hacia abajo nuevamente la velocidad va aumentando y el ángulo de esa velocidad con la horizontal, va aumentando. </a:t>
            </a:r>
            <a:endParaRPr kumimoji="0" lang="es-SV" altLang="es-SV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5" name="Imagen 24">
            <a:extLst>
              <a:ext uri="{FF2B5EF4-FFF2-40B4-BE49-F238E27FC236}">
                <a16:creationId xmlns:a16="http://schemas.microsoft.com/office/drawing/2014/main" id="{0220E939-2809-C346-0C41-7E2237DD2F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983" y="2912658"/>
            <a:ext cx="9640144" cy="3037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881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06A45A08-3482-B0FD-76D0-833BA3E142E7}"/>
              </a:ext>
            </a:extLst>
          </p:cNvPr>
          <p:cNvSpPr txBox="1"/>
          <p:nvPr/>
        </p:nvSpPr>
        <p:spPr>
          <a:xfrm>
            <a:off x="146713" y="664533"/>
            <a:ext cx="11808725" cy="2256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Vamos a decir que es un movimiento en dos dimensiones, debido a que: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la dirección de x: el objeto se mueve en la misma dirección y no existe ninguna aceleración que provoque un cambio en la magnitud de la componente horizontal de la velocidad; por tanto, vamos a decir que la componente horizontal de la velocidad (</a:t>
            </a:r>
            <a:r>
              <a:rPr lang="es-SV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es-SV" sz="1800" b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ox</a:t>
            </a: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permanece constante durante todo el trayecto parabólico.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la dirección de x: El objeto cuando se dirige hacia arriba, la componente vertical de la velocidad (</a:t>
            </a:r>
            <a:r>
              <a:rPr lang="es-SV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es-SV" sz="1800" b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oy</a:t>
            </a: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se va reduciendo por efecto de la aceleración de la gravedad; cuando viene hacia abajo, esa componente de la velocidad (</a:t>
            </a:r>
            <a:r>
              <a:rPr lang="es-SV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es-SV" sz="1800" b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oy</a:t>
            </a: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va aumentando por la misma razón. 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7F457CBF-4ADF-0364-589E-E9D360F029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835" y="2920856"/>
            <a:ext cx="3854590" cy="197869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3F1D7337-B1A4-8950-32F9-70530FA69BCA}"/>
                  </a:ext>
                </a:extLst>
              </p:cNvPr>
              <p:cNvSpPr txBox="1"/>
              <p:nvPr/>
            </p:nvSpPr>
            <p:spPr>
              <a:xfrm>
                <a:off x="5241309" y="2963872"/>
                <a:ext cx="1709381" cy="62151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𝑠𝑒𝑛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𝑜𝑦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𝑜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SV" dirty="0"/>
              </a:p>
            </p:txBody>
          </p:sp>
        </mc:Choice>
        <mc:Fallback xmlns="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3F1D7337-B1A4-8950-32F9-70530FA69B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1309" y="2963872"/>
                <a:ext cx="1709381" cy="62151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Imagen 19">
            <a:extLst>
              <a:ext uri="{FF2B5EF4-FFF2-40B4-BE49-F238E27FC236}">
                <a16:creationId xmlns:a16="http://schemas.microsoft.com/office/drawing/2014/main" id="{3D16053F-AE02-8145-C275-C1BA73B4BA3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41309" y="3682921"/>
            <a:ext cx="1542422" cy="341406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71B615C6-49EB-40CC-9EE6-AFCE15F2D31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43367" y="4233671"/>
            <a:ext cx="1524132" cy="341406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EA989B40-543A-1C45-6C02-08725C479CA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42301" y="3054979"/>
            <a:ext cx="1329043" cy="493819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B076D537-9ED9-409E-3118-7614FB69EC1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02357" y="3749366"/>
            <a:ext cx="1499746" cy="292633"/>
          </a:xfrm>
          <a:prstGeom prst="rect">
            <a:avLst/>
          </a:prstGeom>
        </p:spPr>
      </p:pic>
      <p:pic>
        <p:nvPicPr>
          <p:cNvPr id="28" name="Imagen 27">
            <a:extLst>
              <a:ext uri="{FF2B5EF4-FFF2-40B4-BE49-F238E27FC236}">
                <a16:creationId xmlns:a16="http://schemas.microsoft.com/office/drawing/2014/main" id="{CC635AF2-E750-5FEA-D55B-363FA21F844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553351" y="4281574"/>
            <a:ext cx="1499746" cy="292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08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77F858BE-DA6A-8693-8BF9-BF82C9CD6AA2}"/>
                  </a:ext>
                </a:extLst>
              </p:cNvPr>
              <p:cNvSpPr txBox="1"/>
              <p:nvPr/>
            </p:nvSpPr>
            <p:spPr>
              <a:xfrm>
                <a:off x="163771" y="4949720"/>
                <a:ext cx="7383441" cy="5607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28600"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𝑜</m:t>
                            </m:r>
                          </m:sub>
                        </m:s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𝑠𝑒𝑛</m:t>
                        </m:r>
                        <m:sSub>
                          <m:sSubPr>
                            <m:ctrlP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𝑜</m:t>
                            </m:r>
                          </m:sub>
                        </m:sSub>
                      </m:num>
                      <m:den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𝑔</m:t>
                        </m:r>
                      </m:den>
                    </m:f>
                  </m:oMath>
                </a14:m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(tiempo en subir)</a:t>
                </a: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77F858BE-DA6A-8693-8BF9-BF82C9CD6A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771" y="4949720"/>
                <a:ext cx="7383441" cy="560731"/>
              </a:xfrm>
              <a:prstGeom prst="rect">
                <a:avLst/>
              </a:prstGeom>
              <a:blipFill>
                <a:blip r:embed="rId3"/>
                <a:stretch>
                  <a:fillRect b="-3261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uadroTexto 4">
            <a:extLst>
              <a:ext uri="{FF2B5EF4-FFF2-40B4-BE49-F238E27FC236}">
                <a16:creationId xmlns:a16="http://schemas.microsoft.com/office/drawing/2014/main" id="{D38C192D-CF68-B928-F334-046D1F8806FF}"/>
              </a:ext>
            </a:extLst>
          </p:cNvPr>
          <p:cNvSpPr txBox="1"/>
          <p:nvPr/>
        </p:nvSpPr>
        <p:spPr>
          <a:xfrm>
            <a:off x="0" y="667535"/>
            <a:ext cx="10631606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Analizando el movimiento vertical, desde el punto del lanzamiento hasta el punto de su altura máxima: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5423AE1E-EC3A-36D2-33F8-9182F10E8935}"/>
                  </a:ext>
                </a:extLst>
              </p:cNvPr>
              <p:cNvSpPr txBox="1"/>
              <p:nvPr/>
            </p:nvSpPr>
            <p:spPr>
              <a:xfrm>
                <a:off x="0" y="1150190"/>
                <a:ext cx="6189258" cy="3748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28600"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SV" sz="180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𝑜</m:t>
                        </m:r>
                      </m:sub>
                    </m:sSub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	(punto de lanzamiento es el suelo)</a:t>
                </a: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5423AE1E-EC3A-36D2-33F8-9182F10E89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0190"/>
                <a:ext cx="6189258" cy="374846"/>
              </a:xfrm>
              <a:prstGeom prst="rect">
                <a:avLst/>
              </a:prstGeom>
              <a:blipFill>
                <a:blip r:embed="rId4"/>
                <a:stretch>
                  <a:fillRect t="-8197" b="-26230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F9EDE56A-DFAF-B765-F6F6-FEEC5D21A0A6}"/>
                  </a:ext>
                </a:extLst>
              </p:cNvPr>
              <p:cNvSpPr txBox="1"/>
              <p:nvPr/>
            </p:nvSpPr>
            <p:spPr>
              <a:xfrm>
                <a:off x="-93258" y="1656335"/>
                <a:ext cx="8309210" cy="4069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28600"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SV" sz="180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𝑜𝑦</m:t>
                        </m:r>
                      </m:sub>
                    </m:sSub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𝑜</m:t>
                        </m:r>
                      </m:sub>
                    </m:sSub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𝑠𝑒𝑛</m:t>
                    </m:r>
                    <m:sSub>
                      <m:sSub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𝜃</m:t>
                        </m:r>
                      </m:e>
                      <m: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𝑜</m:t>
                        </m:r>
                      </m:sub>
                    </m:sSub>
                  </m:oMath>
                </a14:m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(componente vertical inicial de la velocidad)</a:t>
                </a: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F9EDE56A-DFAF-B765-F6F6-FEEC5D21A0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93258" y="1656335"/>
                <a:ext cx="8309210" cy="406971"/>
              </a:xfrm>
              <a:prstGeom prst="rect">
                <a:avLst/>
              </a:prstGeom>
              <a:blipFill>
                <a:blip r:embed="rId5"/>
                <a:stretch>
                  <a:fillRect t="-4545" b="-19697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0EF65B56-F140-F824-C2EF-68279690E4FB}"/>
                  </a:ext>
                </a:extLst>
              </p:cNvPr>
              <p:cNvSpPr txBox="1"/>
              <p:nvPr/>
            </p:nvSpPr>
            <p:spPr>
              <a:xfrm>
                <a:off x="0" y="2194605"/>
                <a:ext cx="10167582" cy="4069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28600"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SV" sz="180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	                 (Componente vertical de la velocidad en la altura máxima es cero)</a:t>
                </a: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0EF65B56-F140-F824-C2EF-68279690E4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194605"/>
                <a:ext cx="10167582" cy="406971"/>
              </a:xfrm>
              <a:prstGeom prst="rect">
                <a:avLst/>
              </a:prstGeom>
              <a:blipFill>
                <a:blip r:embed="rId6"/>
                <a:stretch>
                  <a:fillRect t="-2985" b="-17910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A9336C2F-C2D5-98BB-D565-71A93AEF9221}"/>
                  </a:ext>
                </a:extLst>
              </p:cNvPr>
              <p:cNvSpPr txBox="1"/>
              <p:nvPr/>
            </p:nvSpPr>
            <p:spPr>
              <a:xfrm>
                <a:off x="0" y="2690818"/>
                <a:ext cx="2091518" cy="5147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28600"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𝑜𝑦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𝑔𝑡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A9336C2F-C2D5-98BB-D565-71A93AEF92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690818"/>
                <a:ext cx="2091518" cy="51475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Imagen 15">
            <a:extLst>
              <a:ext uri="{FF2B5EF4-FFF2-40B4-BE49-F238E27FC236}">
                <a16:creationId xmlns:a16="http://schemas.microsoft.com/office/drawing/2014/main" id="{4BE0BDC9-8048-5B27-DB03-ED52D353A79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3913" y="3409386"/>
            <a:ext cx="1243692" cy="243861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0DF9F01B-3FE9-4B27-7AE9-DB919984079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05673" y="3937331"/>
            <a:ext cx="853514" cy="225572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F6465FB1-599B-2EE4-0845-6D1B4A8A316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51990" y="4330482"/>
            <a:ext cx="707197" cy="506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507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" grpId="0"/>
      <p:bldP spid="10" grpId="0"/>
      <p:bldP spid="12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248E4DF3-FDB9-A82B-5E52-50F286291B5E}"/>
              </a:ext>
            </a:extLst>
          </p:cNvPr>
          <p:cNvSpPr txBox="1"/>
          <p:nvPr/>
        </p:nvSpPr>
        <p:spPr>
          <a:xfrm>
            <a:off x="-236443" y="516650"/>
            <a:ext cx="6155021" cy="7745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Como sabemos que el tiempo en subir es igual al tiempo en </a:t>
            </a:r>
          </a:p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bajar, entonces el tiempo total de vuelo del objeto es: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F3B0FD77-7368-7E8B-10C9-901B1C89E281}"/>
                  </a:ext>
                </a:extLst>
              </p:cNvPr>
              <p:cNvSpPr txBox="1"/>
              <p:nvPr/>
            </p:nvSpPr>
            <p:spPr>
              <a:xfrm>
                <a:off x="-26802" y="1206787"/>
                <a:ext cx="2146109" cy="8062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28600"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b="1" i="1" smtClean="0">
                              <a:effectLst/>
                              <a:highlight>
                                <a:srgbClr val="D3D3D3"/>
                              </a:highlight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b="1" i="1">
                              <a:effectLst/>
                              <a:highlight>
                                <a:srgbClr val="D3D3D3"/>
                              </a:highlight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s-SV" sz="1800" b="1" i="1">
                              <a:effectLst/>
                              <a:highlight>
                                <a:srgbClr val="D3D3D3"/>
                              </a:highlight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𝒕𝒗</m:t>
                          </m:r>
                        </m:sub>
                      </m:sSub>
                      <m:r>
                        <a:rPr lang="es-SV" sz="1800" b="1" i="1">
                          <a:effectLst/>
                          <a:highlight>
                            <a:srgbClr val="D3D3D3"/>
                          </a:highlight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1800" b="1" i="1">
                              <a:effectLst/>
                              <a:highlight>
                                <a:srgbClr val="D3D3D3"/>
                              </a:highlight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b="1" i="1">
                              <a:effectLst/>
                              <a:highlight>
                                <a:srgbClr val="D3D3D3"/>
                              </a:highlight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𝟐</m:t>
                          </m:r>
                          <m:sSub>
                            <m:sSubPr>
                              <m:ctrlPr>
                                <a:rPr lang="es-SV" sz="1800" b="1" i="1">
                                  <a:effectLst/>
                                  <a:highlight>
                                    <a:srgbClr val="D3D3D3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b="1" i="1">
                                  <a:effectLst/>
                                  <a:highlight>
                                    <a:srgbClr val="D3D3D3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𝒗</m:t>
                              </m:r>
                            </m:e>
                            <m:sub>
                              <m:r>
                                <a:rPr lang="es-SV" sz="1800" b="1" i="1">
                                  <a:effectLst/>
                                  <a:highlight>
                                    <a:srgbClr val="D3D3D3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𝒐</m:t>
                              </m:r>
                            </m:sub>
                          </m:sSub>
                          <m:r>
                            <a:rPr lang="es-SV" sz="1800" b="1" i="1">
                              <a:effectLst/>
                              <a:highlight>
                                <a:srgbClr val="D3D3D3"/>
                              </a:highlight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𝒔𝒆𝒏</m:t>
                          </m:r>
                          <m:sSub>
                            <m:sSubPr>
                              <m:ctrlPr>
                                <a:rPr lang="es-SV" sz="1800" b="1" i="1">
                                  <a:effectLst/>
                                  <a:highlight>
                                    <a:srgbClr val="D3D3D3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b="1" i="1">
                                  <a:effectLst/>
                                  <a:highlight>
                                    <a:srgbClr val="D3D3D3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𝜽</m:t>
                              </m:r>
                            </m:e>
                            <m:sub>
                              <m:r>
                                <a:rPr lang="es-SV" sz="1800" b="1" i="1">
                                  <a:effectLst/>
                                  <a:highlight>
                                    <a:srgbClr val="D3D3D3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𝒐</m:t>
                              </m:r>
                            </m:sub>
                          </m:sSub>
                        </m:num>
                        <m:den>
                          <m:r>
                            <a:rPr lang="es-SV" sz="1800" b="1" i="1">
                              <a:effectLst/>
                              <a:highlight>
                                <a:srgbClr val="D3D3D3"/>
                              </a:highlight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𝒈</m:t>
                          </m:r>
                        </m:den>
                      </m:f>
                    </m:oMath>
                  </m:oMathPara>
                </a14:m>
                <a:endParaRPr lang="es-SV" sz="18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F3B0FD77-7368-7E8B-10C9-901B1C89E2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6802" y="1206787"/>
                <a:ext cx="2146109" cy="80624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uadroTexto 9">
            <a:extLst>
              <a:ext uri="{FF2B5EF4-FFF2-40B4-BE49-F238E27FC236}">
                <a16:creationId xmlns:a16="http://schemas.microsoft.com/office/drawing/2014/main" id="{C3AB7738-B5EC-87EB-1F83-5178928C6E13}"/>
              </a:ext>
            </a:extLst>
          </p:cNvPr>
          <p:cNvSpPr txBox="1"/>
          <p:nvPr/>
        </p:nvSpPr>
        <p:spPr>
          <a:xfrm>
            <a:off x="-75561" y="1922021"/>
            <a:ext cx="3370997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Calculando la altura máxima: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8279ECBE-AF34-2F99-AE99-A9AFE99E71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5078" y="2398262"/>
            <a:ext cx="1871634" cy="280440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510FE496-0F33-5432-87AC-558D422DD2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8456" y="2880080"/>
            <a:ext cx="1658256" cy="28044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1FF6FA18-194C-3006-DBEC-0C28BB1DEF1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1188" y="3334602"/>
            <a:ext cx="1243692" cy="280440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1CDFDFBC-7C6F-BC50-5DC9-2AA28C8A7BA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5049" y="3744583"/>
            <a:ext cx="999831" cy="585267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50C08130-B5B9-6F82-73D1-58B90886DC1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8697" y="4402794"/>
            <a:ext cx="1670449" cy="57917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BD1787B3-9E3C-7D12-44A0-C14385031716}"/>
                  </a:ext>
                </a:extLst>
              </p:cNvPr>
              <p:cNvSpPr txBox="1"/>
              <p:nvPr/>
            </p:nvSpPr>
            <p:spPr>
              <a:xfrm>
                <a:off x="41060" y="4988144"/>
                <a:ext cx="2186933" cy="7037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b="1" i="1" smtClean="0">
                              <a:effectLst/>
                              <a:highlight>
                                <a:srgbClr val="D3D3D3"/>
                              </a:highlight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b="1" i="1">
                              <a:effectLst/>
                              <a:highlight>
                                <a:srgbClr val="D3D3D3"/>
                              </a:highlight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s-SV" sz="1800" b="1" i="1">
                              <a:effectLst/>
                              <a:highlight>
                                <a:srgbClr val="D3D3D3"/>
                              </a:highlight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𝒎𝒂𝒙</m:t>
                          </m:r>
                        </m:sub>
                      </m:sSub>
                      <m:r>
                        <a:rPr lang="es-SV" sz="1800" b="1" i="1">
                          <a:effectLst/>
                          <a:highlight>
                            <a:srgbClr val="D3D3D3"/>
                          </a:highlight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1800" b="1" i="1">
                              <a:effectLst/>
                              <a:highlight>
                                <a:srgbClr val="D3D3D3"/>
                              </a:highlight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SV" sz="1800" b="1" i="1">
                                  <a:effectLst/>
                                  <a:highlight>
                                    <a:srgbClr val="D3D3D3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s-SV" sz="1800" b="1" i="1">
                                      <a:effectLst/>
                                      <a:highlight>
                                        <a:srgbClr val="D3D3D3"/>
                                      </a:highlight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SV" sz="1800" b="1" i="1">
                                      <a:effectLst/>
                                      <a:highlight>
                                        <a:srgbClr val="D3D3D3"/>
                                      </a:highlight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𝒗</m:t>
                                  </m:r>
                                </m:e>
                                <m:sub>
                                  <m:r>
                                    <a:rPr lang="es-SV" sz="1800" b="1" i="1">
                                      <a:effectLst/>
                                      <a:highlight>
                                        <a:srgbClr val="D3D3D3"/>
                                      </a:highlight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𝒐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es-SV" sz="1800" b="1" i="1">
                                  <a:effectLst/>
                                  <a:highlight>
                                    <a:srgbClr val="D3D3D3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  <m:sSup>
                            <m:sSupPr>
                              <m:ctrlPr>
                                <a:rPr lang="es-SV" sz="1800" b="1" i="1">
                                  <a:effectLst/>
                                  <a:highlight>
                                    <a:srgbClr val="D3D3D3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s-SV" sz="1800" b="1" i="1">
                                  <a:effectLst/>
                                  <a:highlight>
                                    <a:srgbClr val="D3D3D3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𝒔𝒆𝒏</m:t>
                              </m:r>
                            </m:e>
                            <m:sup>
                              <m:r>
                                <a:rPr lang="es-SV" sz="1800" b="1" i="1">
                                  <a:effectLst/>
                                  <a:highlight>
                                    <a:srgbClr val="D3D3D3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  <m:sSub>
                            <m:sSubPr>
                              <m:ctrlPr>
                                <a:rPr lang="es-SV" sz="1800" b="1" i="1">
                                  <a:effectLst/>
                                  <a:highlight>
                                    <a:srgbClr val="D3D3D3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b="1" i="1">
                                  <a:effectLst/>
                                  <a:highlight>
                                    <a:srgbClr val="D3D3D3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𝜽</m:t>
                              </m:r>
                            </m:e>
                            <m:sub>
                              <m:r>
                                <a:rPr lang="es-SV" sz="1800" b="1" i="1">
                                  <a:effectLst/>
                                  <a:highlight>
                                    <a:srgbClr val="D3D3D3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𝒐</m:t>
                              </m:r>
                            </m:sub>
                          </m:sSub>
                        </m:num>
                        <m:den>
                          <m:r>
                            <a:rPr lang="es-SV" sz="1800" b="1" i="1">
                              <a:effectLst/>
                              <a:highlight>
                                <a:srgbClr val="D3D3D3"/>
                              </a:highlight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𝟐</m:t>
                          </m:r>
                          <m:r>
                            <a:rPr lang="es-SV" sz="1800" b="1" i="1">
                              <a:effectLst/>
                              <a:highlight>
                                <a:srgbClr val="D3D3D3"/>
                              </a:highlight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𝒈</m:t>
                          </m:r>
                        </m:den>
                      </m:f>
                    </m:oMath>
                  </m:oMathPara>
                </a14:m>
                <a:endParaRPr lang="es-SV" b="1" dirty="0"/>
              </a:p>
            </p:txBody>
          </p:sp>
        </mc:Choice>
        <mc:Fallback xmlns=""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BD1787B3-9E3C-7D12-44A0-C143850317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60" y="4988144"/>
                <a:ext cx="2186933" cy="70378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CuadroTexto 25">
            <a:extLst>
              <a:ext uri="{FF2B5EF4-FFF2-40B4-BE49-F238E27FC236}">
                <a16:creationId xmlns:a16="http://schemas.microsoft.com/office/drawing/2014/main" id="{79FCF770-DCC7-DAC8-90A3-0A3081C50AC9}"/>
              </a:ext>
            </a:extLst>
          </p:cNvPr>
          <p:cNvSpPr txBox="1"/>
          <p:nvPr/>
        </p:nvSpPr>
        <p:spPr>
          <a:xfrm>
            <a:off x="5312795" y="3118494"/>
            <a:ext cx="2616554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Entonces: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2B0C153B-2334-A3A8-1994-76838F841D3C}"/>
              </a:ext>
            </a:extLst>
          </p:cNvPr>
          <p:cNvSpPr txBox="1"/>
          <p:nvPr/>
        </p:nvSpPr>
        <p:spPr>
          <a:xfrm>
            <a:off x="5312795" y="1206787"/>
            <a:ext cx="4217159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Analizando el movimiento horizontal: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" name="Imagen 29">
            <a:extLst>
              <a:ext uri="{FF2B5EF4-FFF2-40B4-BE49-F238E27FC236}">
                <a16:creationId xmlns:a16="http://schemas.microsoft.com/office/drawing/2014/main" id="{1A0C9FA5-97E2-5678-E02E-997E4BB5D72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598511" y="1708643"/>
            <a:ext cx="640135" cy="21337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uadroTexto 31">
                <a:extLst>
                  <a:ext uri="{FF2B5EF4-FFF2-40B4-BE49-F238E27FC236}">
                    <a16:creationId xmlns:a16="http://schemas.microsoft.com/office/drawing/2014/main" id="{FA993D62-6189-C636-76C4-62507E85FA6B}"/>
                  </a:ext>
                </a:extLst>
              </p:cNvPr>
              <p:cNvSpPr txBox="1"/>
              <p:nvPr/>
            </p:nvSpPr>
            <p:spPr>
              <a:xfrm>
                <a:off x="5394682" y="2086563"/>
                <a:ext cx="6877159" cy="3748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28600"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s-SV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s-SV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s-SV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𝑅</m:t>
                    </m:r>
                  </m:oMath>
                </a14:m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R: alcance horizontal o distancia horizontal total recorrida)</a:t>
                </a: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2" name="CuadroTexto 31">
                <a:extLst>
                  <a:ext uri="{FF2B5EF4-FFF2-40B4-BE49-F238E27FC236}">
                    <a16:creationId xmlns:a16="http://schemas.microsoft.com/office/drawing/2014/main" id="{FA993D62-6189-C636-76C4-62507E85FA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4682" y="2086563"/>
                <a:ext cx="6877159" cy="374846"/>
              </a:xfrm>
              <a:prstGeom prst="rect">
                <a:avLst/>
              </a:prstGeom>
              <a:blipFill>
                <a:blip r:embed="rId11"/>
                <a:stretch>
                  <a:fillRect t="-6452" b="-24194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4" name="Imagen 33">
            <a:extLst>
              <a:ext uri="{FF2B5EF4-FFF2-40B4-BE49-F238E27FC236}">
                <a16:creationId xmlns:a16="http://schemas.microsoft.com/office/drawing/2014/main" id="{40A7A922-68FE-6F30-7AD9-AC9F5D26548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549738" y="2687783"/>
            <a:ext cx="1377815" cy="2194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8" name="CuadroTexto 37">
                <a:extLst>
                  <a:ext uri="{FF2B5EF4-FFF2-40B4-BE49-F238E27FC236}">
                    <a16:creationId xmlns:a16="http://schemas.microsoft.com/office/drawing/2014/main" id="{2E5A39EE-BA97-233B-BE50-707955086CC7}"/>
                  </a:ext>
                </a:extLst>
              </p:cNvPr>
              <p:cNvSpPr txBox="1"/>
              <p:nvPr/>
            </p:nvSpPr>
            <p:spPr>
              <a:xfrm>
                <a:off x="5395387" y="3615042"/>
                <a:ext cx="274319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𝑜𝑥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+1/2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SV" dirty="0"/>
              </a:p>
            </p:txBody>
          </p:sp>
        </mc:Choice>
        <mc:Fallback xmlns="">
          <p:sp>
            <p:nvSpPr>
              <p:cNvPr id="38" name="CuadroTexto 37">
                <a:extLst>
                  <a:ext uri="{FF2B5EF4-FFF2-40B4-BE49-F238E27FC236}">
                    <a16:creationId xmlns:a16="http://schemas.microsoft.com/office/drawing/2014/main" id="{2E5A39EE-BA97-233B-BE50-707955086C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387" y="3615042"/>
                <a:ext cx="2743199" cy="369332"/>
              </a:xfrm>
              <a:prstGeom prst="rect">
                <a:avLst/>
              </a:prstGeom>
              <a:blipFill>
                <a:blip r:embed="rId1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CuadroTexto 39">
                <a:extLst>
                  <a:ext uri="{FF2B5EF4-FFF2-40B4-BE49-F238E27FC236}">
                    <a16:creationId xmlns:a16="http://schemas.microsoft.com/office/drawing/2014/main" id="{154BC3CF-3823-BCE0-37BF-2132E9A5955E}"/>
                  </a:ext>
                </a:extLst>
              </p:cNvPr>
              <p:cNvSpPr txBox="1"/>
              <p:nvPr/>
            </p:nvSpPr>
            <p:spPr>
              <a:xfrm>
                <a:off x="5312795" y="4117937"/>
                <a:ext cx="6250674" cy="6712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2860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Pero la aceleración es totalmente vertical (la de la gravedad), por tanto, horizontalmente </a:t>
                </a:r>
                <a14:m>
                  <m:oMath xmlns:m="http://schemas.openxmlformats.org/officeDocument/2006/math"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0" name="CuadroTexto 39">
                <a:extLst>
                  <a:ext uri="{FF2B5EF4-FFF2-40B4-BE49-F238E27FC236}">
                    <a16:creationId xmlns:a16="http://schemas.microsoft.com/office/drawing/2014/main" id="{154BC3CF-3823-BCE0-37BF-2132E9A595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2795" y="4117937"/>
                <a:ext cx="6250674" cy="671209"/>
              </a:xfrm>
              <a:prstGeom prst="rect">
                <a:avLst/>
              </a:prstGeom>
              <a:blipFill>
                <a:blip r:embed="rId14"/>
                <a:stretch>
                  <a:fillRect t="-4545" r="-780" b="-13636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2" name="Imagen 41">
            <a:extLst>
              <a:ext uri="{FF2B5EF4-FFF2-40B4-BE49-F238E27FC236}">
                <a16:creationId xmlns:a16="http://schemas.microsoft.com/office/drawing/2014/main" id="{28BE4C5A-EC73-2BA8-CA65-51718A70011C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635089" y="4888049"/>
            <a:ext cx="2584928" cy="24995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4" name="CuadroTexto 43">
                <a:extLst>
                  <a:ext uri="{FF2B5EF4-FFF2-40B4-BE49-F238E27FC236}">
                    <a16:creationId xmlns:a16="http://schemas.microsoft.com/office/drawing/2014/main" id="{B127F6F0-DAB1-0143-D1E3-6E4BC12002A9}"/>
                  </a:ext>
                </a:extLst>
              </p:cNvPr>
              <p:cNvSpPr txBox="1"/>
              <p:nvPr/>
            </p:nvSpPr>
            <p:spPr>
              <a:xfrm>
                <a:off x="5312795" y="5276367"/>
                <a:ext cx="6250674" cy="3748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28600"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s-SV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s-SV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𝑜𝑥</m:t>
                        </m:r>
                      </m:sub>
                    </m:sSub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(t sería el tiempo total de vuelo)</a:t>
                </a: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4" name="CuadroTexto 43">
                <a:extLst>
                  <a:ext uri="{FF2B5EF4-FFF2-40B4-BE49-F238E27FC236}">
                    <a16:creationId xmlns:a16="http://schemas.microsoft.com/office/drawing/2014/main" id="{B127F6F0-DAB1-0143-D1E3-6E4BC12002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2795" y="5276367"/>
                <a:ext cx="6250674" cy="374846"/>
              </a:xfrm>
              <a:prstGeom prst="rect">
                <a:avLst/>
              </a:prstGeom>
              <a:blipFill>
                <a:blip r:embed="rId16"/>
                <a:stretch>
                  <a:fillRect t="-8197" b="-26230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977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  <p:bldP spid="24" grpId="0"/>
      <p:bldP spid="26" grpId="0"/>
      <p:bldP spid="28" grpId="0"/>
      <p:bldP spid="32" grpId="0"/>
      <p:bldP spid="38" grpId="0"/>
      <p:bldP spid="40" grpId="0"/>
      <p:bldP spid="4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7E920837-D5EE-6152-AAF2-42F28EB0DED7}"/>
                  </a:ext>
                </a:extLst>
              </p:cNvPr>
              <p:cNvSpPr txBox="1"/>
              <p:nvPr/>
            </p:nvSpPr>
            <p:spPr>
              <a:xfrm>
                <a:off x="0" y="679209"/>
                <a:ext cx="6189258" cy="3748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28600"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s-SV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s-SV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𝑜𝑥</m:t>
                        </m:r>
                      </m:sub>
                    </m:sSub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(t sería el tiempo total de vuelo)</a:t>
                </a: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7E920837-D5EE-6152-AAF2-42F28EB0DE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79209"/>
                <a:ext cx="6189258" cy="374846"/>
              </a:xfrm>
              <a:prstGeom prst="rect">
                <a:avLst/>
              </a:prstGeom>
              <a:blipFill>
                <a:blip r:embed="rId3"/>
                <a:stretch>
                  <a:fillRect t="-6452" b="-24194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BB2A4059-A67C-C72F-2E1B-50046335E70A}"/>
                  </a:ext>
                </a:extLst>
              </p:cNvPr>
              <p:cNvSpPr txBox="1"/>
              <p:nvPr/>
            </p:nvSpPr>
            <p:spPr>
              <a:xfrm>
                <a:off x="68240" y="2386639"/>
                <a:ext cx="7236725" cy="12405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28600" algn="just">
                  <a:lnSpc>
                    <a:spcPct val="107000"/>
                  </a:lnSpc>
                  <a:spcAft>
                    <a:spcPts val="800"/>
                  </a:spcAft>
                </a:pP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28600"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𝑅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(2</m:t>
                          </m:r>
                          <m:sSub>
                            <m:sSub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𝑠𝑒𝑛</m:t>
                              </m:r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𝑜</m:t>
                              </m:r>
                            </m:sub>
                          </m:s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𝑜</m:t>
                              </m:r>
                            </m:sub>
                          </m:s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den>
                      </m:f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                   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𝑝𝑒𝑟𝑜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: 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𝑠𝑒𝑛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(2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)=2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𝑠𝑒𝑛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𝑐𝑜𝑠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𝑜</m:t>
                          </m:r>
                        </m:sub>
                      </m:sSub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BB2A4059-A67C-C72F-2E1B-50046335E7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40" y="2386639"/>
                <a:ext cx="7236725" cy="12405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FC1E131D-5AE8-A85F-2110-E2F28F0F984B}"/>
                  </a:ext>
                </a:extLst>
              </p:cNvPr>
              <p:cNvSpPr txBox="1"/>
              <p:nvPr/>
            </p:nvSpPr>
            <p:spPr>
              <a:xfrm>
                <a:off x="-232013" y="1176325"/>
                <a:ext cx="4015853" cy="8608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28600"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𝑅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𝑜</m:t>
                              </m:r>
                            </m:sub>
                          </m:s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𝑜</m:t>
                              </m:r>
                            </m:sub>
                          </m:sSub>
                        </m:e>
                      </m:d>
                      <m:d>
                        <m:d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sSub>
                                <m:sSubPr>
                                  <m:ctrlP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𝑠𝑒𝑛</m:t>
                              </m:r>
                              <m:sSub>
                                <m:sSubPr>
                                  <m:ctrlP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FC1E131D-5AE8-A85F-2110-E2F28F0F98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32013" y="1176325"/>
                <a:ext cx="4015853" cy="86081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26CB7C85-F590-216C-2B63-C444ED0A1B5D}"/>
                  </a:ext>
                </a:extLst>
              </p:cNvPr>
              <p:cNvSpPr txBox="1"/>
              <p:nvPr/>
            </p:nvSpPr>
            <p:spPr>
              <a:xfrm>
                <a:off x="208128" y="2037138"/>
                <a:ext cx="2398594" cy="6967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𝑅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sSub>
                            <m:sSub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𝑠𝑒𝑛</m:t>
                              </m:r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𝑜</m:t>
                              </m:r>
                            </m:sub>
                          </m:s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𝑜</m:t>
                              </m:r>
                            </m:sub>
                          </m:sSub>
                        </m:num>
                        <m:den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es-SV" dirty="0"/>
              </a:p>
            </p:txBody>
          </p:sp>
        </mc:Choice>
        <mc:Fallback xmlns="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26CB7C85-F590-216C-2B63-C444ED0A1B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128" y="2037138"/>
                <a:ext cx="2398594" cy="69672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4A3D66BD-60A0-1599-A9F0-3947E99E2E6D}"/>
                  </a:ext>
                </a:extLst>
              </p:cNvPr>
              <p:cNvSpPr txBox="1"/>
              <p:nvPr/>
            </p:nvSpPr>
            <p:spPr>
              <a:xfrm>
                <a:off x="208128" y="4660315"/>
                <a:ext cx="8826690" cy="19564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28600" algn="just">
                  <a:lnSpc>
                    <a:spcPct val="107000"/>
                  </a:lnSpc>
                  <a:spcAft>
                    <a:spcPts val="800"/>
                  </a:spcAft>
                </a:pP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2860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Concluyendo, las ecuaciones del movimiento parabólico son:</a:t>
                </a:r>
              </a:p>
              <a:p>
                <a:pPr marL="228600"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SV" sz="2400" b="1" i="1">
                            <a:effectLst/>
                            <a:highlight>
                              <a:srgbClr val="D3D3D3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2400" b="1" i="1">
                            <a:effectLst/>
                            <a:highlight>
                              <a:srgbClr val="D3D3D3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𝒕</m:t>
                        </m:r>
                      </m:e>
                      <m:sub>
                        <m:r>
                          <a:rPr lang="es-SV" sz="2400" b="1" i="1">
                            <a:effectLst/>
                            <a:highlight>
                              <a:srgbClr val="D3D3D3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𝒕𝒗</m:t>
                        </m:r>
                      </m:sub>
                    </m:sSub>
                    <m:r>
                      <a:rPr lang="es-SV" sz="2400" b="1" i="1">
                        <a:effectLst/>
                        <a:highlight>
                          <a:srgbClr val="D3D3D3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s-SV" sz="2400" b="1" i="1">
                            <a:effectLst/>
                            <a:highlight>
                              <a:srgbClr val="D3D3D3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s-SV" sz="2400" b="1" i="1">
                            <a:effectLst/>
                            <a:highlight>
                              <a:srgbClr val="D3D3D3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  <m:sSub>
                          <m:sSubPr>
                            <m:ctrlPr>
                              <a:rPr lang="es-SV" sz="2400" b="1" i="1">
                                <a:effectLst/>
                                <a:highlight>
                                  <a:srgbClr val="D3D3D3"/>
                                </a:highligh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SV" sz="2400" b="1" i="1">
                                <a:effectLst/>
                                <a:highlight>
                                  <a:srgbClr val="D3D3D3"/>
                                </a:highligh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𝒗</m:t>
                            </m:r>
                          </m:e>
                          <m:sub>
                            <m:r>
                              <a:rPr lang="es-SV" sz="2400" b="1" i="1">
                                <a:effectLst/>
                                <a:highlight>
                                  <a:srgbClr val="D3D3D3"/>
                                </a:highligh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𝒐</m:t>
                            </m:r>
                          </m:sub>
                        </m:sSub>
                        <m:r>
                          <a:rPr lang="es-SV" sz="2400" b="1" i="1">
                            <a:effectLst/>
                            <a:highlight>
                              <a:srgbClr val="D3D3D3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𝒔𝒆𝒏</m:t>
                        </m:r>
                        <m:sSub>
                          <m:sSubPr>
                            <m:ctrlPr>
                              <a:rPr lang="es-SV" sz="2400" b="1" i="1">
                                <a:effectLst/>
                                <a:highlight>
                                  <a:srgbClr val="D3D3D3"/>
                                </a:highligh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SV" sz="2400" b="1" i="1">
                                <a:effectLst/>
                                <a:highlight>
                                  <a:srgbClr val="D3D3D3"/>
                                </a:highligh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𝜽</m:t>
                            </m:r>
                          </m:e>
                          <m:sub>
                            <m:r>
                              <a:rPr lang="es-SV" sz="2400" b="1" i="1">
                                <a:effectLst/>
                                <a:highlight>
                                  <a:srgbClr val="D3D3D3"/>
                                </a:highligh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𝒐</m:t>
                            </m:r>
                          </m:sub>
                        </m:sSub>
                      </m:num>
                      <m:den>
                        <m:r>
                          <a:rPr lang="es-SV" sz="2400" b="1" i="1">
                            <a:effectLst/>
                            <a:highlight>
                              <a:srgbClr val="D3D3D3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𝒈</m:t>
                        </m:r>
                      </m:den>
                    </m:f>
                  </m:oMath>
                </a14:m>
                <a:r>
                  <a:rPr lang="es-SV" sz="24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SV" sz="2400" b="1" i="1">
                            <a:effectLst/>
                            <a:highlight>
                              <a:srgbClr val="D3D3D3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2400" b="1" i="1">
                            <a:effectLst/>
                            <a:highlight>
                              <a:srgbClr val="D3D3D3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𝑯</m:t>
                        </m:r>
                      </m:e>
                      <m:sub>
                        <m:r>
                          <a:rPr lang="es-SV" sz="2400" b="1" i="1">
                            <a:effectLst/>
                            <a:highlight>
                              <a:srgbClr val="D3D3D3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𝒎𝒂𝒙</m:t>
                        </m:r>
                      </m:sub>
                    </m:sSub>
                    <m:r>
                      <a:rPr lang="es-SV" sz="2400" b="1" i="1">
                        <a:effectLst/>
                        <a:highlight>
                          <a:srgbClr val="D3D3D3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s-SV" sz="2400" b="1" i="1">
                            <a:effectLst/>
                            <a:highlight>
                              <a:srgbClr val="D3D3D3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s-SV" sz="2400" b="1" i="1">
                                <a:effectLst/>
                                <a:highlight>
                                  <a:srgbClr val="D3D3D3"/>
                                </a:highligh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s-SV" sz="2400" b="1" i="1">
                                    <a:effectLst/>
                                    <a:highlight>
                                      <a:srgbClr val="D3D3D3"/>
                                    </a:highlight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SV" sz="2400" b="1" i="1">
                                    <a:effectLst/>
                                    <a:highlight>
                                      <a:srgbClr val="D3D3D3"/>
                                    </a:highlight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𝒗</m:t>
                                </m:r>
                              </m:e>
                              <m:sub>
                                <m:r>
                                  <a:rPr lang="es-SV" sz="2400" b="1" i="1">
                                    <a:effectLst/>
                                    <a:highlight>
                                      <a:srgbClr val="D3D3D3"/>
                                    </a:highlight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𝒐</m:t>
                                </m:r>
                              </m:sub>
                            </m:sSub>
                          </m:e>
                          <m:sup>
                            <m:r>
                              <a:rPr lang="es-SV" sz="2400" b="1" i="1">
                                <a:effectLst/>
                                <a:highlight>
                                  <a:srgbClr val="D3D3D3"/>
                                </a:highligh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sSup>
                          <m:sSupPr>
                            <m:ctrlPr>
                              <a:rPr lang="es-SV" sz="2400" b="1" i="1">
                                <a:effectLst/>
                                <a:highlight>
                                  <a:srgbClr val="D3D3D3"/>
                                </a:highligh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s-SV" sz="2400" b="1" i="1">
                                <a:effectLst/>
                                <a:highlight>
                                  <a:srgbClr val="D3D3D3"/>
                                </a:highligh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𝒔𝒆𝒏</m:t>
                            </m:r>
                          </m:e>
                          <m:sup>
                            <m:r>
                              <a:rPr lang="es-SV" sz="2400" b="1" i="1">
                                <a:effectLst/>
                                <a:highlight>
                                  <a:srgbClr val="D3D3D3"/>
                                </a:highligh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sSub>
                          <m:sSubPr>
                            <m:ctrlPr>
                              <a:rPr lang="es-SV" sz="2400" b="1" i="1">
                                <a:effectLst/>
                                <a:highlight>
                                  <a:srgbClr val="D3D3D3"/>
                                </a:highligh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SV" sz="2400" b="1" i="1">
                                <a:effectLst/>
                                <a:highlight>
                                  <a:srgbClr val="D3D3D3"/>
                                </a:highligh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𝜽</m:t>
                            </m:r>
                          </m:e>
                          <m:sub>
                            <m:r>
                              <a:rPr lang="es-SV" sz="2400" b="1" i="1">
                                <a:effectLst/>
                                <a:highlight>
                                  <a:srgbClr val="D3D3D3"/>
                                </a:highligh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𝒐</m:t>
                            </m:r>
                          </m:sub>
                        </m:sSub>
                      </m:num>
                      <m:den>
                        <m:r>
                          <a:rPr lang="es-SV" sz="2400" b="1" i="1">
                            <a:effectLst/>
                            <a:highlight>
                              <a:srgbClr val="D3D3D3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s-SV" sz="2400" b="1" i="1">
                            <a:effectLst/>
                            <a:highlight>
                              <a:srgbClr val="D3D3D3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𝒈</m:t>
                        </m:r>
                      </m:den>
                    </m:f>
                  </m:oMath>
                </a14:m>
                <a:r>
                  <a:rPr lang="es-SV" sz="24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es-SV" sz="2400" b="1" i="1">
                        <a:effectLst/>
                        <a:highlight>
                          <a:srgbClr val="D3D3D3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𝑹</m:t>
                    </m:r>
                    <m:r>
                      <a:rPr lang="es-SV" sz="2400" b="1" i="1">
                        <a:effectLst/>
                        <a:highlight>
                          <a:srgbClr val="D3D3D3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s-SV" sz="2400" b="1" i="1">
                            <a:effectLst/>
                            <a:highlight>
                              <a:srgbClr val="D3D3D3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s-SV" sz="2400" b="1" i="1">
                                <a:effectLst/>
                                <a:highlight>
                                  <a:srgbClr val="D3D3D3"/>
                                </a:highligh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s-SV" sz="2400" b="1" i="1">
                                    <a:effectLst/>
                                    <a:highlight>
                                      <a:srgbClr val="D3D3D3"/>
                                    </a:highlight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SV" sz="2400" b="1" i="1">
                                    <a:effectLst/>
                                    <a:highlight>
                                      <a:srgbClr val="D3D3D3"/>
                                    </a:highlight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𝒗</m:t>
                                </m:r>
                              </m:e>
                              <m:sub>
                                <m:r>
                                  <a:rPr lang="es-SV" sz="2400" b="1" i="1">
                                    <a:effectLst/>
                                    <a:highlight>
                                      <a:srgbClr val="D3D3D3"/>
                                    </a:highlight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𝒐</m:t>
                                </m:r>
                              </m:sub>
                            </m:sSub>
                          </m:e>
                          <m:sup>
                            <m:r>
                              <a:rPr lang="es-SV" sz="2400" b="1" i="1">
                                <a:effectLst/>
                                <a:highlight>
                                  <a:srgbClr val="D3D3D3"/>
                                </a:highligh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sSub>
                          <m:sSubPr>
                            <m:ctrlPr>
                              <a:rPr lang="es-SV" sz="2400" b="1" i="1">
                                <a:effectLst/>
                                <a:highlight>
                                  <a:srgbClr val="D3D3D3"/>
                                </a:highligh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SV" sz="2400" b="1" i="1">
                                <a:effectLst/>
                                <a:highlight>
                                  <a:srgbClr val="D3D3D3"/>
                                </a:highligh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𝒔𝒆𝒏</m:t>
                            </m:r>
                            <m:r>
                              <a:rPr lang="es-SV" sz="2400" b="1" i="1">
                                <a:effectLst/>
                                <a:highlight>
                                  <a:srgbClr val="D3D3D3"/>
                                </a:highligh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s-SV" sz="2400" b="1" i="1">
                                <a:effectLst/>
                                <a:highlight>
                                  <a:srgbClr val="D3D3D3"/>
                                </a:highligh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  <m:r>
                              <a:rPr lang="es-SV" sz="2400" b="1" i="1">
                                <a:effectLst/>
                                <a:highlight>
                                  <a:srgbClr val="D3D3D3"/>
                                </a:highligh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𝜽</m:t>
                            </m:r>
                          </m:e>
                          <m:sub>
                            <m:r>
                              <a:rPr lang="es-SV" sz="2400" b="1" i="1">
                                <a:effectLst/>
                                <a:highlight>
                                  <a:srgbClr val="D3D3D3"/>
                                </a:highligh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𝒐</m:t>
                            </m:r>
                          </m:sub>
                        </m:sSub>
                        <m:r>
                          <a:rPr lang="es-SV" sz="2400" b="1" i="1">
                            <a:effectLst/>
                            <a:highlight>
                              <a:srgbClr val="D3D3D3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lang="es-SV" sz="2400" b="1" i="1">
                            <a:effectLst/>
                            <a:highlight>
                              <a:srgbClr val="D3D3D3"/>
                            </a:highligh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𝒈</m:t>
                        </m:r>
                      </m:den>
                    </m:f>
                  </m:oMath>
                </a14:m>
                <a:endParaRPr lang="es-SV" sz="24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2860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4A3D66BD-60A0-1599-A9F0-3947E99E2E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128" y="4660315"/>
                <a:ext cx="8826690" cy="19564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D4BD6579-0B35-E71A-4ECB-3EE841FD5E48}"/>
                  </a:ext>
                </a:extLst>
              </p:cNvPr>
              <p:cNvSpPr txBox="1"/>
              <p:nvPr/>
            </p:nvSpPr>
            <p:spPr>
              <a:xfrm>
                <a:off x="208128" y="3657523"/>
                <a:ext cx="6257498" cy="12405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2860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Entonces:</a:t>
                </a:r>
              </a:p>
              <a:p>
                <a:pPr marL="228600"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b="1" i="1">
                          <a:effectLst/>
                          <a:highlight>
                            <a:srgbClr val="D3D3D3"/>
                          </a:highlight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𝑹</m:t>
                      </m:r>
                      <m:r>
                        <a:rPr lang="es-SV" sz="1800" b="1" i="1">
                          <a:effectLst/>
                          <a:highlight>
                            <a:srgbClr val="D3D3D3"/>
                          </a:highlight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1800" b="1" i="1">
                              <a:effectLst/>
                              <a:highlight>
                                <a:srgbClr val="D3D3D3"/>
                              </a:highlight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SV" sz="1800" b="1" i="1">
                                  <a:effectLst/>
                                  <a:highlight>
                                    <a:srgbClr val="D3D3D3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s-SV" sz="1800" b="1" i="1">
                                      <a:effectLst/>
                                      <a:highlight>
                                        <a:srgbClr val="D3D3D3"/>
                                      </a:highlight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SV" sz="1800" b="1" i="1">
                                      <a:effectLst/>
                                      <a:highlight>
                                        <a:srgbClr val="D3D3D3"/>
                                      </a:highlight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𝒗</m:t>
                                  </m:r>
                                </m:e>
                                <m:sub>
                                  <m:r>
                                    <a:rPr lang="es-SV" sz="1800" b="1" i="1">
                                      <a:effectLst/>
                                      <a:highlight>
                                        <a:srgbClr val="D3D3D3"/>
                                      </a:highlight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𝒐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es-SV" sz="1800" b="1" i="1">
                                  <a:effectLst/>
                                  <a:highlight>
                                    <a:srgbClr val="D3D3D3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  <m:sSub>
                            <m:sSubPr>
                              <m:ctrlPr>
                                <a:rPr lang="es-SV" sz="1800" b="1" i="1">
                                  <a:effectLst/>
                                  <a:highlight>
                                    <a:srgbClr val="D3D3D3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b="1" i="1">
                                  <a:effectLst/>
                                  <a:highlight>
                                    <a:srgbClr val="D3D3D3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𝒔𝒆𝒏</m:t>
                              </m:r>
                              <m:r>
                                <a:rPr lang="es-SV" sz="1800" b="1" i="1">
                                  <a:effectLst/>
                                  <a:highlight>
                                    <a:srgbClr val="D3D3D3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s-SV" sz="1800" b="1" i="1">
                                  <a:effectLst/>
                                  <a:highlight>
                                    <a:srgbClr val="D3D3D3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  <m:r>
                                <a:rPr lang="es-SV" sz="1800" b="1" i="1">
                                  <a:effectLst/>
                                  <a:highlight>
                                    <a:srgbClr val="D3D3D3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𝜽</m:t>
                              </m:r>
                            </m:e>
                            <m:sub>
                              <m:r>
                                <a:rPr lang="es-SV" sz="1800" b="1" i="1">
                                  <a:effectLst/>
                                  <a:highlight>
                                    <a:srgbClr val="D3D3D3"/>
                                  </a:highlight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𝒐</m:t>
                              </m:r>
                            </m:sub>
                          </m:sSub>
                          <m:r>
                            <a:rPr lang="es-SV" sz="1800" b="1" i="1">
                              <a:effectLst/>
                              <a:highlight>
                                <a:srgbClr val="D3D3D3"/>
                              </a:highlight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s-SV" sz="1800" b="1" i="1">
                              <a:effectLst/>
                              <a:highlight>
                                <a:srgbClr val="D3D3D3"/>
                              </a:highlight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𝒈</m:t>
                          </m:r>
                        </m:den>
                      </m:f>
                    </m:oMath>
                  </m:oMathPara>
                </a14:m>
                <a:endParaRPr lang="es-SV" b="1" dirty="0"/>
              </a:p>
            </p:txBody>
          </p:sp>
        </mc:Choice>
        <mc:Fallback xmlns="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D4BD6579-0B35-E71A-4ECB-3EE841FD5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128" y="3657523"/>
                <a:ext cx="6257498" cy="1240596"/>
              </a:xfrm>
              <a:prstGeom prst="rect">
                <a:avLst/>
              </a:prstGeom>
              <a:blipFill>
                <a:blip r:embed="rId8"/>
                <a:stretch>
                  <a:fillRect t="-2463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301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" grpId="0"/>
      <p:bldP spid="10" grpId="0"/>
      <p:bldP spid="12" grpId="0"/>
      <p:bldP spid="14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499</Words>
  <Application>Microsoft Office PowerPoint</Application>
  <PresentationFormat>Panorámica</PresentationFormat>
  <Paragraphs>36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ALFREDO MENDOZA JUAREZ</dc:creator>
  <cp:lastModifiedBy>RUBEN ALFREDO MENDOZA JUAREZ</cp:lastModifiedBy>
  <cp:revision>15</cp:revision>
  <dcterms:created xsi:type="dcterms:W3CDTF">2023-10-27T00:51:22Z</dcterms:created>
  <dcterms:modified xsi:type="dcterms:W3CDTF">2023-12-30T03:45:57Z</dcterms:modified>
</cp:coreProperties>
</file>